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3" r:id="rId4"/>
    <p:sldId id="258" r:id="rId5"/>
    <p:sldId id="262" r:id="rId6"/>
    <p:sldId id="259" r:id="rId7"/>
    <p:sldId id="260" r:id="rId8"/>
    <p:sldId id="274" r:id="rId9"/>
    <p:sldId id="264" r:id="rId10"/>
    <p:sldId id="273" r:id="rId11"/>
    <p:sldId id="284" r:id="rId12"/>
    <p:sldId id="270" r:id="rId13"/>
    <p:sldId id="265" r:id="rId14"/>
    <p:sldId id="271" r:id="rId15"/>
    <p:sldId id="272" r:id="rId16"/>
    <p:sldId id="266" r:id="rId17"/>
    <p:sldId id="267" r:id="rId18"/>
    <p:sldId id="275" r:id="rId19"/>
    <p:sldId id="276" r:id="rId20"/>
    <p:sldId id="277" r:id="rId21"/>
    <p:sldId id="279" r:id="rId22"/>
    <p:sldId id="280" r:id="rId23"/>
    <p:sldId id="281" r:id="rId24"/>
    <p:sldId id="285" r:id="rId25"/>
    <p:sldId id="286" r:id="rId26"/>
    <p:sldId id="287" r:id="rId27"/>
    <p:sldId id="288" r:id="rId28"/>
    <p:sldId id="289" r:id="rId29"/>
    <p:sldId id="282" r:id="rId30"/>
    <p:sldId id="283" r:id="rId31"/>
    <p:sldId id="290" r:id="rId32"/>
    <p:sldId id="291" r:id="rId33"/>
    <p:sldId id="269" r:id="rId34"/>
    <p:sldId id="261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94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0D3FAF-B470-44D4-A3F8-4FBE9504AD93}" type="datetimeFigureOut">
              <a:rPr lang="en-US" smtClean="0"/>
              <a:t>6/4/2013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478F9-BE3E-4B30-AB83-C152FA88904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478F9-BE3E-4B30-AB83-C152FA889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8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44FC-3546-4294-8EF3-E6ABAAED9F4A}" type="datetimeFigureOut">
              <a:rPr lang="en-GB" smtClean="0"/>
              <a:t>04/06/2013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7176-9C94-4C0A-87CE-213C9947D344}" type="slidenum">
              <a:rPr lang="en-GB" smtClean="0"/>
              <a:t>‹N°›</a:t>
            </a:fld>
            <a:endParaRPr lang="en-GB"/>
          </a:p>
        </p:txBody>
      </p:sp>
      <p:pic>
        <p:nvPicPr>
          <p:cNvPr id="3074" name="Picture 2" descr="C:\Users\aminchel\Documents\ESRIN_Projects\Projects\EOP-SER\Advanced Land Training Course 2013\EOGB\LTC_ppt\LTC_ppt\land_training_13_ppt_cover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5697" cy="69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609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0044FC-3546-4294-8EF3-E6ABAAED9F4A}" type="datetimeFigureOut">
              <a:rPr lang="en-GB" smtClean="0"/>
              <a:pPr/>
              <a:t>04/06/2013</a:t>
            </a:fld>
            <a:endParaRPr lang="en-GB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6705600" y="6508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87176-9C94-4C0A-87CE-213C9947D34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2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44FC-3546-4294-8EF3-E6ABAAED9F4A}" type="datetimeFigureOut">
              <a:rPr lang="en-GB" smtClean="0"/>
              <a:t>04/06/2013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7176-9C94-4C0A-87CE-213C9947D34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727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44FC-3546-4294-8EF3-E6ABAAED9F4A}" type="datetimeFigureOut">
              <a:rPr lang="en-GB" smtClean="0"/>
              <a:t>04/06/2013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7176-9C94-4C0A-87CE-213C9947D34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934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20638"/>
            <a:ext cx="9182100" cy="690086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7" name="Content Placeholder 2"/>
          <p:cNvSpPr>
            <a:spLocks noGrp="1"/>
          </p:cNvSpPr>
          <p:nvPr>
            <p:ph idx="13"/>
          </p:nvPr>
        </p:nvSpPr>
        <p:spPr>
          <a:xfrm>
            <a:off x="234430" y="1628800"/>
            <a:ext cx="8658050" cy="4608512"/>
          </a:xfrm>
          <a:noFill/>
        </p:spPr>
        <p:txBody>
          <a:bodyPr/>
          <a:lstStyle>
            <a:lvl1pPr marL="0" indent="0">
              <a:buNone/>
              <a:defRPr sz="2000"/>
            </a:lvl1pPr>
            <a:lvl5pPr>
              <a:defRPr/>
            </a:lvl5pPr>
          </a:lstStyle>
          <a:p>
            <a:pPr lvl="0"/>
            <a:endParaRPr lang="en-GB" dirty="0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238124" y="990253"/>
            <a:ext cx="8654355" cy="504056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482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44FC-3546-4294-8EF3-E6ABAAED9F4A}" type="datetimeFigureOut">
              <a:rPr lang="en-GB" smtClean="0"/>
              <a:t>04/06/2013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7176-9C94-4C0A-87CE-213C9947D34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183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50405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44FC-3546-4294-8EF3-E6ABAAED9F4A}" type="datetimeFigureOut">
              <a:rPr lang="en-GB" smtClean="0"/>
              <a:t>04/06/2013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7176-9C94-4C0A-87CE-213C9947D34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35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44FC-3546-4294-8EF3-E6ABAAED9F4A}" type="datetimeFigureOut">
              <a:rPr lang="en-GB" smtClean="0"/>
              <a:t>04/06/2013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7176-9C94-4C0A-87CE-213C9947D34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6851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44FC-3546-4294-8EF3-E6ABAAED9F4A}" type="datetimeFigureOut">
              <a:rPr lang="en-GB" smtClean="0"/>
              <a:t>04/06/2013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7176-9C94-4C0A-87CE-213C9947D34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421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44FC-3546-4294-8EF3-E6ABAAED9F4A}" type="datetimeFigureOut">
              <a:rPr lang="en-GB" smtClean="0"/>
              <a:t>04/06/2013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7176-9C94-4C0A-87CE-213C9947D34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182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44FC-3546-4294-8EF3-E6ABAAED9F4A}" type="datetimeFigureOut">
              <a:rPr lang="en-GB" smtClean="0"/>
              <a:t>04/06/2013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7176-9C94-4C0A-87CE-213C9947D34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933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44FC-3546-4294-8EF3-E6ABAAED9F4A}" type="datetimeFigureOut">
              <a:rPr lang="en-GB" smtClean="0"/>
              <a:t>04/06/2013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87176-9C94-4C0A-87CE-213C9947D34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640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44FC-3546-4294-8EF3-E6ABAAED9F4A}" type="datetimeFigureOut">
              <a:rPr lang="en-GB" smtClean="0"/>
              <a:t>04/06/2013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87176-9C94-4C0A-87CE-213C9947D34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08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3.0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orfeo-toolbox.org/" TargetMode="External"/><Relationship Id="rId2" Type="http://schemas.openxmlformats.org/officeDocument/2006/relationships/hyperlink" Target="mailto:otb-users@googlegroups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rfeo-toolbox.c-s.fr/" TargetMode="External"/><Relationship Id="rId5" Type="http://schemas.openxmlformats.org/officeDocument/2006/relationships/hyperlink" Target="http://bugs.orfeo-toolbox.org/" TargetMode="External"/><Relationship Id="rId4" Type="http://schemas.openxmlformats.org/officeDocument/2006/relationships/hyperlink" Target="http://wiki.orfeo-toolbox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feo-toolbox.org/doxygen/classes.html" TargetMode="External"/><Relationship Id="rId2" Type="http://schemas.openxmlformats.org/officeDocument/2006/relationships/hyperlink" Target="http://www.orfeo-toolbox.org/SoftwareGu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ageningenur.nl/en/Expertise-Services/Research-Institutes/alterra/Projects/BIO_SOS.htm" TargetMode="External"/><Relationship Id="rId5" Type="http://schemas.openxmlformats.org/officeDocument/2006/relationships/hyperlink" Target="http://tolomeofp7.unipv.it/" TargetMode="External"/><Relationship Id="rId4" Type="http://schemas.openxmlformats.org/officeDocument/2006/relationships/hyperlink" Target="http://www.orfeo-toolbox.org/CookBoo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feo-toolbox.org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minchel\Documents\ESRIN_Projects\Projects\EOP-SER\Advanced Land Training Course 2013\EOGB\LTC_ppt\LTC_ppt\land_training_13_ppt_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85697" cy="690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 idx="4294967295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/>
          <a:p>
            <a:r>
              <a:rPr lang="en-GB" sz="3600" b="1" dirty="0" smtClean="0"/>
              <a:t>ORFEO </a:t>
            </a:r>
            <a:r>
              <a:rPr lang="en-GB" sz="3600" b="1" dirty="0" err="1" smtClean="0"/>
              <a:t>ToolBox</a:t>
            </a:r>
            <a:r>
              <a:rPr lang="en-GB" sz="3600" b="1" dirty="0" smtClean="0"/>
              <a:t/>
            </a:r>
            <a:br>
              <a:rPr lang="en-GB" sz="3600" b="1" dirty="0" smtClean="0"/>
            </a:br>
            <a:r>
              <a:rPr lang="en-GB" sz="3600" b="1" i="1" dirty="0" smtClean="0"/>
              <a:t>“</a:t>
            </a:r>
            <a:r>
              <a:rPr lang="en-US" sz="3600" b="1" i="1" dirty="0" smtClean="0"/>
              <a:t>is </a:t>
            </a:r>
            <a:r>
              <a:rPr lang="en-US" sz="3600" b="1" i="1" dirty="0"/>
              <a:t>not a black </a:t>
            </a:r>
            <a:r>
              <a:rPr lang="en-US" sz="3600" b="1" i="1" dirty="0" smtClean="0"/>
              <a:t>box”</a:t>
            </a:r>
            <a:endParaRPr lang="en-GB" sz="3600" b="1" i="1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000" dirty="0" err="1" smtClean="0"/>
              <a:t>Mickaël</a:t>
            </a:r>
            <a:r>
              <a:rPr lang="en-GB" sz="2000" dirty="0" smtClean="0"/>
              <a:t> </a:t>
            </a:r>
            <a:r>
              <a:rPr lang="en-GB" sz="2000" dirty="0" err="1" smtClean="0"/>
              <a:t>Savinaud</a:t>
            </a:r>
            <a:endParaRPr lang="en-GB" sz="2000" dirty="0" smtClean="0"/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000" i="1" dirty="0" smtClean="0"/>
              <a:t>mickael.savinaud@orfeo-toolbox.org</a:t>
            </a:r>
          </a:p>
        </p:txBody>
      </p:sp>
      <p:sp>
        <p:nvSpPr>
          <p:cNvPr id="2" name="AutoShape 2" descr="http://mirrors.creativecommons.org/presskit/buttons/88x31/png/by-sa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589" y="5661248"/>
            <a:ext cx="1227411" cy="42944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07331" y="5518973"/>
            <a:ext cx="7305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"Copyright (c) </a:t>
            </a:r>
            <a:r>
              <a:rPr lang="en-US" sz="1200" i="1" dirty="0" smtClean="0"/>
              <a:t>2013 </a:t>
            </a:r>
            <a:r>
              <a:rPr lang="en-US" sz="1200" i="1" dirty="0"/>
              <a:t>by </a:t>
            </a:r>
            <a:r>
              <a:rPr lang="en-US" sz="1200" i="1" dirty="0" err="1" smtClean="0"/>
              <a:t>Mickaël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Savinaud</a:t>
            </a:r>
            <a:r>
              <a:rPr lang="en-US" sz="1200" i="1" dirty="0" smtClean="0"/>
              <a:t>, CS-SI.</a:t>
            </a:r>
          </a:p>
          <a:p>
            <a:pPr algn="ctr"/>
            <a:r>
              <a:rPr lang="en-US" sz="1200" i="1" dirty="0" smtClean="0"/>
              <a:t>This </a:t>
            </a:r>
            <a:r>
              <a:rPr lang="en-US" sz="1200" i="1" dirty="0"/>
              <a:t>work is made available under the terms of the Creative Commons Attribution-</a:t>
            </a:r>
            <a:r>
              <a:rPr lang="en-US" sz="1200" i="1" dirty="0" err="1"/>
              <a:t>ShareAlike</a:t>
            </a:r>
            <a:r>
              <a:rPr lang="en-US" sz="1200" i="1" dirty="0"/>
              <a:t> 3.0 </a:t>
            </a:r>
            <a:r>
              <a:rPr lang="en-US" sz="1200" i="1" dirty="0" smtClean="0"/>
              <a:t>license”.</a:t>
            </a:r>
          </a:p>
          <a:p>
            <a:pPr algn="ctr"/>
            <a:r>
              <a:rPr lang="en-US" sz="1200" i="1" dirty="0" smtClean="0"/>
              <a:t> </a:t>
            </a:r>
            <a:r>
              <a:rPr lang="en-US" sz="1200" i="1" dirty="0">
                <a:hlinkClick r:id="rId5"/>
              </a:rPr>
              <a:t>http://creativecommons.org/licenses/by-sa/3.0</a:t>
            </a:r>
            <a:r>
              <a:rPr lang="en-US" sz="1200" i="1" dirty="0" smtClean="0">
                <a:hlinkClick r:id="rId5"/>
              </a:rPr>
              <a:t>/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59394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2000" dirty="0"/>
              <a:t>A large set of algorithms:</a:t>
            </a:r>
            <a:endParaRPr lang="en-US" sz="2000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Optical/SAR Filtering, Geometry, Change Detection, OBIA, Classification, </a:t>
            </a:r>
            <a:r>
              <a:rPr lang="en-US" sz="1600" dirty="0" smtClean="0"/>
              <a:t>Segmentation,  Feature extraction, </a:t>
            </a:r>
            <a:r>
              <a:rPr lang="en-US" sz="1600" dirty="0" err="1" smtClean="0"/>
              <a:t>Hyperspectral</a:t>
            </a:r>
            <a:r>
              <a:rPr lang="en-US" sz="1600" dirty="0" smtClean="0"/>
              <a:t> </a:t>
            </a:r>
            <a:r>
              <a:rPr lang="en-US" sz="1600" dirty="0" err="1"/>
              <a:t>unmixing</a:t>
            </a:r>
            <a:r>
              <a:rPr lang="en-US" sz="1600" dirty="0"/>
              <a:t>, Dimensionality reduction, sensor modeling, </a:t>
            </a:r>
            <a:r>
              <a:rPr lang="en-US" sz="1600" dirty="0" err="1" smtClean="0"/>
              <a:t>Stereorectification</a:t>
            </a:r>
            <a:endParaRPr lang="en-US" sz="1600" dirty="0"/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2000" dirty="0"/>
              <a:t>Handle </a:t>
            </a:r>
            <a:r>
              <a:rPr lang="en-GB" sz="2000" dirty="0"/>
              <a:t>large data volume </a:t>
            </a:r>
            <a:r>
              <a:rPr lang="en-GB" sz="2000" dirty="0"/>
              <a:t>processing</a:t>
            </a:r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2000" dirty="0"/>
              <a:t>A </a:t>
            </a:r>
            <a:r>
              <a:rPr lang="en-GB" sz="2000" dirty="0"/>
              <a:t>set of best practices </a:t>
            </a:r>
            <a:endParaRPr lang="en-GB" sz="2000" dirty="0" smtClean="0"/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2000" dirty="0"/>
              <a:t>A </a:t>
            </a:r>
            <a:r>
              <a:rPr lang="en-US" sz="2000" dirty="0"/>
              <a:t>front end </a:t>
            </a:r>
            <a:r>
              <a:rPr lang="en-US" sz="2000" dirty="0" smtClean="0"/>
              <a:t>application: </a:t>
            </a:r>
            <a:r>
              <a:rPr lang="en-US" sz="2000" dirty="0"/>
              <a:t>Monteverdi </a:t>
            </a:r>
            <a:r>
              <a:rPr lang="en-US" sz="2000" dirty="0" smtClean="0"/>
              <a:t>HMI</a:t>
            </a:r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2000" dirty="0"/>
              <a:t>Some </a:t>
            </a:r>
            <a:r>
              <a:rPr lang="en-US" sz="2000" dirty="0"/>
              <a:t>thematic </a:t>
            </a:r>
            <a:r>
              <a:rPr lang="en-US" sz="2000" dirty="0" smtClean="0"/>
              <a:t>chains </a:t>
            </a:r>
            <a:r>
              <a:rPr lang="en-US" sz="2000" dirty="0"/>
              <a:t>are available for users in 2 applications framework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OTB-Applications: built with the OTB classes to address a thematic problem.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OTB </a:t>
            </a:r>
            <a:r>
              <a:rPr lang="en-US" sz="1600" dirty="0"/>
              <a:t>Wrappers: share OTB functionalities with external projects.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Orfeo </a:t>
            </a:r>
            <a:r>
              <a:rPr lang="fr-FR" dirty="0" err="1" smtClean="0"/>
              <a:t>ToolBox</a:t>
            </a:r>
            <a:r>
              <a:rPr lang="fr-FR" dirty="0" smtClean="0"/>
              <a:t> – </a:t>
            </a:r>
            <a:r>
              <a:rPr lang="en-GB" i="1" dirty="0"/>
              <a:t>An up to date C++ remote sensing library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019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2000" dirty="0"/>
              <a:t>Different research works already done with OTB 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/>
              <a:t> in some labs : CESBIO, ENST Bretagne, DLR, … (tool for internship and thesis)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/>
              <a:t> in some research program (EU-FP7, FR-TOSCA</a:t>
            </a:r>
            <a:r>
              <a:rPr lang="en-GB" sz="1600" dirty="0" smtClean="0"/>
              <a:t>): </a:t>
            </a:r>
          </a:p>
          <a:p>
            <a:pPr marL="1119188" lvl="2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200" dirty="0" smtClean="0"/>
              <a:t>TOLOMEO [6]: </a:t>
            </a:r>
          </a:p>
          <a:p>
            <a:pPr marL="1119188" lvl="2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200" dirty="0" smtClean="0"/>
              <a:t>BIOSOS [7]:</a:t>
            </a:r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2000" dirty="0"/>
              <a:t>Some R&amp;D studies for ESA and CNES done with OTB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/>
              <a:t>Benchmark the impact of </a:t>
            </a:r>
            <a:r>
              <a:rPr lang="en-GB" sz="1600" dirty="0" err="1"/>
              <a:t>pansharpening</a:t>
            </a:r>
            <a:r>
              <a:rPr lang="en-GB" sz="1600" dirty="0"/>
              <a:t> methods for Pleiades end-users</a:t>
            </a:r>
            <a:endParaRPr lang="en-GB" sz="1600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/>
              <a:t>Improve </a:t>
            </a:r>
            <a:r>
              <a:rPr lang="en-GB" sz="1600" dirty="0"/>
              <a:t>automatic image analysis with </a:t>
            </a:r>
            <a:r>
              <a:rPr lang="en-GB" sz="1600" dirty="0"/>
              <a:t>exogenous </a:t>
            </a:r>
            <a:r>
              <a:rPr lang="en-GB" sz="1600" dirty="0"/>
              <a:t>data (risk maps, DEM, </a:t>
            </a:r>
            <a:r>
              <a:rPr lang="en-GB" sz="1600" dirty="0" err="1"/>
              <a:t>OpenStreetMap</a:t>
            </a:r>
            <a:r>
              <a:rPr lang="en-GB" sz="1600" dirty="0"/>
              <a:t>): </a:t>
            </a:r>
            <a:endParaRPr lang="en-GB" sz="1600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/>
              <a:t>How to deal efficiently with large </a:t>
            </a:r>
            <a:r>
              <a:rPr lang="en-GB" sz="1600" dirty="0"/>
              <a:t>scale </a:t>
            </a:r>
            <a:r>
              <a:rPr lang="en-GB" sz="1600" dirty="0"/>
              <a:t>segmentation </a:t>
            </a:r>
            <a:r>
              <a:rPr lang="en-GB" sz="1600" dirty="0" smtClean="0"/>
              <a:t>[8]: </a:t>
            </a:r>
            <a:endParaRPr lang="en-GB" sz="1600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/>
              <a:t>SAR interferometry (ESA-SOCIS 2011</a:t>
            </a:r>
            <a:r>
              <a:rPr lang="en-GB" sz="1600" dirty="0" smtClean="0"/>
              <a:t>)</a:t>
            </a:r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2000" dirty="0" smtClean="0"/>
              <a:t>Definition and prototyping of new methods of geometry quality assessment for MTG</a:t>
            </a:r>
            <a:endParaRPr lang="en-GB" sz="2000" dirty="0"/>
          </a:p>
          <a:p>
            <a:pPr marL="469900" lvl="1" indent="0" algn="ctr">
              <a:buFont typeface="Wingdings" pitchFamily="2" charset="2"/>
              <a:buNone/>
              <a:defRPr/>
            </a:pPr>
            <a:r>
              <a:rPr lang="en-GB" sz="2000" b="1" dirty="0" smtClean="0">
                <a:solidFill>
                  <a:srgbClr val="FF0000"/>
                </a:solidFill>
              </a:rPr>
              <a:t>ORFEO </a:t>
            </a:r>
            <a:r>
              <a:rPr lang="en-GB" sz="2000" b="1" dirty="0" err="1">
                <a:solidFill>
                  <a:srgbClr val="FF0000"/>
                </a:solidFill>
              </a:rPr>
              <a:t>ToolBox</a:t>
            </a:r>
            <a:r>
              <a:rPr lang="en-GB" sz="2000" b="1" dirty="0">
                <a:solidFill>
                  <a:srgbClr val="FF0000"/>
                </a:solidFill>
              </a:rPr>
              <a:t> as strong development </a:t>
            </a:r>
            <a:r>
              <a:rPr lang="en-GB" sz="2000" b="1" dirty="0" smtClean="0">
                <a:solidFill>
                  <a:srgbClr val="FF0000"/>
                </a:solidFill>
              </a:rPr>
              <a:t>framework for </a:t>
            </a:r>
            <a:r>
              <a:rPr lang="en-GB" sz="2000" b="1" dirty="0">
                <a:solidFill>
                  <a:srgbClr val="FF0000"/>
                </a:solidFill>
              </a:rPr>
              <a:t>R&amp;D studies 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Orfeo </a:t>
            </a:r>
            <a:r>
              <a:rPr lang="en-US" dirty="0" err="1" smtClean="0"/>
              <a:t>ToolBox</a:t>
            </a:r>
            <a:r>
              <a:rPr lang="en-US" dirty="0" smtClean="0"/>
              <a:t> – Address various R&amp;D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0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900" b="1" dirty="0" smtClean="0"/>
              <a:t>Pipeline</a:t>
            </a:r>
            <a:r>
              <a:rPr lang="en-US" sz="1900" dirty="0" smtClean="0"/>
              <a:t>: Automatic input and output management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endParaRPr lang="en-US" sz="1900" dirty="0" smtClean="0"/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endParaRPr lang="en-US" sz="1900" dirty="0" smtClean="0"/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endParaRPr lang="en-US" sz="1900" b="1" dirty="0" smtClean="0"/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900" b="1" dirty="0" smtClean="0"/>
              <a:t>Generic programming</a:t>
            </a:r>
            <a:r>
              <a:rPr lang="en-US" sz="1900" dirty="0" smtClean="0"/>
              <a:t>: use of templates </a:t>
            </a:r>
            <a:r>
              <a:rPr lang="en-US" sz="1900" dirty="0" smtClean="0">
                <a:sym typeface="Symbol" pitchFamily="18" charset="2"/>
              </a:rPr>
              <a:t></a:t>
            </a:r>
            <a:r>
              <a:rPr lang="en-US" sz="1900" dirty="0" smtClean="0">
                <a:sym typeface="Wingdings" pitchFamily="2" charset="2"/>
              </a:rPr>
              <a:t> opened and </a:t>
            </a:r>
            <a:r>
              <a:rPr lang="en-US" sz="1900" dirty="0" err="1" smtClean="0">
                <a:sym typeface="Wingdings" pitchFamily="2" charset="2"/>
              </a:rPr>
              <a:t>evolutive</a:t>
            </a:r>
            <a:r>
              <a:rPr lang="en-US" sz="1900" dirty="0" smtClean="0">
                <a:sym typeface="Wingdings" pitchFamily="2" charset="2"/>
              </a:rPr>
              <a:t> architecture,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900" b="1" dirty="0" smtClean="0"/>
              <a:t>Multi platform</a:t>
            </a:r>
            <a:r>
              <a:rPr lang="en-US" sz="1900" dirty="0" smtClean="0"/>
              <a:t>: daily tested on multiple configurations,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900" b="1" dirty="0" smtClean="0"/>
              <a:t>Support of multiple image formats: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500" dirty="0" smtClean="0"/>
              <a:t>classical </a:t>
            </a:r>
            <a:r>
              <a:rPr lang="en-US" sz="1500" dirty="0"/>
              <a:t>and remote sensing formats (scalar, complex, mono or multi channels types</a:t>
            </a:r>
            <a:r>
              <a:rPr lang="en-US" sz="1500" dirty="0" smtClean="0"/>
              <a:t>),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500" dirty="0"/>
              <a:t>GIS database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Orfeo </a:t>
            </a:r>
            <a:r>
              <a:rPr lang="en-US" dirty="0" err="1" smtClean="0"/>
              <a:t>ToolBox</a:t>
            </a:r>
            <a:r>
              <a:rPr lang="en-US" dirty="0" smtClean="0"/>
              <a:t> - Modularity</a:t>
            </a:r>
            <a:endParaRPr 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94293" y="2439730"/>
            <a:ext cx="8239125" cy="769938"/>
            <a:chOff x="417" y="2196"/>
            <a:chExt cx="5190" cy="485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1274" y="2196"/>
              <a:ext cx="952" cy="485"/>
              <a:chOff x="1193" y="2112"/>
              <a:chExt cx="1008" cy="671"/>
            </a:xfrm>
          </p:grpSpPr>
          <p:sp>
            <p:nvSpPr>
              <p:cNvPr id="28" name="AutoShape 6"/>
              <p:cNvSpPr>
                <a:spLocks noChangeArrowheads="1"/>
              </p:cNvSpPr>
              <p:nvPr/>
            </p:nvSpPr>
            <p:spPr bwMode="auto">
              <a:xfrm>
                <a:off x="1193" y="2112"/>
                <a:ext cx="1009" cy="672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AutoShape 7"/>
              <p:cNvSpPr>
                <a:spLocks noChangeArrowheads="1"/>
              </p:cNvSpPr>
              <p:nvPr/>
            </p:nvSpPr>
            <p:spPr bwMode="auto">
              <a:xfrm>
                <a:off x="1232" y="2149"/>
                <a:ext cx="931" cy="598"/>
              </a:xfrm>
              <a:prstGeom prst="roundRect">
                <a:avLst>
                  <a:gd name="adj" fmla="val 167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/>
              <a:lstStyle/>
              <a:p>
                <a:pPr algn="ctr" defTabSz="457200" eaLnBrk="0" hangingPunct="0">
                  <a:lnSpc>
                    <a:spcPct val="101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sz="2400" dirty="0">
                    <a:solidFill>
                      <a:srgbClr val="000000"/>
                    </a:solidFill>
                    <a:latin typeface="Arial" charset="0"/>
                    <a:ea typeface="ヒラギノ角ゴ Pro W3" charset="0"/>
                    <a:cs typeface="ヒラギノ角ゴ Pro W3" charset="0"/>
                  </a:rPr>
                  <a:t>Reader</a:t>
                </a:r>
              </a:p>
              <a:p>
                <a:pPr algn="ctr" defTabSz="457200" eaLnBrk="0" hangingPunct="0">
                  <a:lnSpc>
                    <a:spcPct val="101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endParaRPr lang="en-US" sz="2400" dirty="0">
                  <a:solidFill>
                    <a:srgbClr val="000000"/>
                  </a:solidFill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sp>
          <p:nvSpPr>
            <p:cNvPr id="6" name="Oval 8"/>
            <p:cNvSpPr>
              <a:spLocks noChangeArrowheads="1"/>
            </p:cNvSpPr>
            <p:nvPr/>
          </p:nvSpPr>
          <p:spPr bwMode="auto">
            <a:xfrm>
              <a:off x="1703" y="2439"/>
              <a:ext cx="477" cy="208"/>
            </a:xfrm>
            <a:prstGeom prst="ellipse">
              <a:avLst/>
            </a:prstGeom>
            <a:solidFill>
              <a:srgbClr val="FFFF99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99"/>
                  </a:solidFill>
                </a:rPr>
                <a:t>Image</a:t>
              </a:r>
            </a:p>
          </p:txBody>
        </p: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417" y="2246"/>
              <a:ext cx="570" cy="381"/>
              <a:chOff x="285" y="2181"/>
              <a:chExt cx="604" cy="527"/>
            </a:xfrm>
          </p:grpSpPr>
          <p:grpSp>
            <p:nvGrpSpPr>
              <p:cNvPr id="24" name="Group 10"/>
              <p:cNvGrpSpPr>
                <a:grpSpLocks/>
              </p:cNvGrpSpPr>
              <p:nvPr/>
            </p:nvGrpSpPr>
            <p:grpSpPr bwMode="auto">
              <a:xfrm>
                <a:off x="285" y="2181"/>
                <a:ext cx="604" cy="527"/>
                <a:chOff x="285" y="2181"/>
                <a:chExt cx="604" cy="527"/>
              </a:xfrm>
            </p:grpSpPr>
            <p:sp>
              <p:nvSpPr>
                <p:cNvPr id="26" name="Freeform 11"/>
                <p:cNvSpPr>
                  <a:spLocks noChangeArrowheads="1"/>
                </p:cNvSpPr>
                <p:nvPr/>
              </p:nvSpPr>
              <p:spPr bwMode="auto">
                <a:xfrm>
                  <a:off x="285" y="2181"/>
                  <a:ext cx="605" cy="528"/>
                </a:xfrm>
                <a:custGeom>
                  <a:avLst/>
                  <a:gdLst>
                    <a:gd name="T0" fmla="*/ 1270 w 2542"/>
                    <a:gd name="T1" fmla="*/ 0 h 2329"/>
                    <a:gd name="T2" fmla="*/ 0 w 2542"/>
                    <a:gd name="T3" fmla="*/ 381 h 2329"/>
                    <a:gd name="T4" fmla="*/ 0 w 2542"/>
                    <a:gd name="T5" fmla="*/ 1947 h 2329"/>
                    <a:gd name="T6" fmla="*/ 1270 w 2542"/>
                    <a:gd name="T7" fmla="*/ 2328 h 2329"/>
                    <a:gd name="T8" fmla="*/ 2541 w 2542"/>
                    <a:gd name="T9" fmla="*/ 1947 h 2329"/>
                    <a:gd name="T10" fmla="*/ 2541 w 2542"/>
                    <a:gd name="T11" fmla="*/ 381 h 2329"/>
                    <a:gd name="T12" fmla="*/ 1270 w 2542"/>
                    <a:gd name="T13" fmla="*/ 0 h 2329"/>
                    <a:gd name="T14" fmla="*/ 1270 w 2542"/>
                    <a:gd name="T15" fmla="*/ 0 h 2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42" h="2329">
                      <a:moveTo>
                        <a:pt x="1270" y="0"/>
                      </a:moveTo>
                      <a:cubicBezTo>
                        <a:pt x="577" y="0"/>
                        <a:pt x="0" y="173"/>
                        <a:pt x="0" y="381"/>
                      </a:cubicBezTo>
                      <a:lnTo>
                        <a:pt x="0" y="1947"/>
                      </a:lnTo>
                      <a:cubicBezTo>
                        <a:pt x="0" y="2155"/>
                        <a:pt x="577" y="2328"/>
                        <a:pt x="1270" y="2328"/>
                      </a:cubicBezTo>
                      <a:cubicBezTo>
                        <a:pt x="1963" y="2328"/>
                        <a:pt x="2541" y="2155"/>
                        <a:pt x="2541" y="1947"/>
                      </a:cubicBezTo>
                      <a:lnTo>
                        <a:pt x="2541" y="381"/>
                      </a:lnTo>
                      <a:cubicBezTo>
                        <a:pt x="2541" y="173"/>
                        <a:pt x="1963" y="0"/>
                        <a:pt x="1270" y="0"/>
                      </a:cubicBezTo>
                    </a:path>
                  </a:pathLst>
                </a:custGeom>
                <a:solidFill>
                  <a:srgbClr val="00B8FF"/>
                </a:solidFill>
                <a:ln w="936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12"/>
                <p:cNvSpPr>
                  <a:spLocks noChangeArrowheads="1"/>
                </p:cNvSpPr>
                <p:nvPr/>
              </p:nvSpPr>
              <p:spPr bwMode="auto">
                <a:xfrm>
                  <a:off x="285" y="2181"/>
                  <a:ext cx="605" cy="173"/>
                </a:xfrm>
                <a:custGeom>
                  <a:avLst/>
                  <a:gdLst>
                    <a:gd name="T0" fmla="*/ 1270 w 2542"/>
                    <a:gd name="T1" fmla="*/ 0 h 764"/>
                    <a:gd name="T2" fmla="*/ 0 w 2542"/>
                    <a:gd name="T3" fmla="*/ 381 h 764"/>
                    <a:gd name="T4" fmla="*/ 1270 w 2542"/>
                    <a:gd name="T5" fmla="*/ 763 h 764"/>
                    <a:gd name="T6" fmla="*/ 2541 w 2542"/>
                    <a:gd name="T7" fmla="*/ 381 h 764"/>
                    <a:gd name="T8" fmla="*/ 1270 w 2542"/>
                    <a:gd name="T9" fmla="*/ 0 h 764"/>
                    <a:gd name="T10" fmla="*/ 1270 w 2542"/>
                    <a:gd name="T11" fmla="*/ 0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42" h="764">
                      <a:moveTo>
                        <a:pt x="1270" y="0"/>
                      </a:moveTo>
                      <a:cubicBezTo>
                        <a:pt x="577" y="0"/>
                        <a:pt x="0" y="173"/>
                        <a:pt x="0" y="381"/>
                      </a:cubicBezTo>
                      <a:cubicBezTo>
                        <a:pt x="0" y="589"/>
                        <a:pt x="577" y="763"/>
                        <a:pt x="1270" y="763"/>
                      </a:cubicBezTo>
                      <a:cubicBezTo>
                        <a:pt x="1963" y="763"/>
                        <a:pt x="2541" y="589"/>
                        <a:pt x="2541" y="381"/>
                      </a:cubicBezTo>
                      <a:cubicBezTo>
                        <a:pt x="2541" y="173"/>
                        <a:pt x="1963" y="0"/>
                        <a:pt x="1270" y="0"/>
                      </a:cubicBezTo>
                    </a:path>
                  </a:pathLst>
                </a:custGeom>
                <a:solidFill>
                  <a:srgbClr val="00C9FF"/>
                </a:solidFill>
                <a:ln w="936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5" name="AutoShape 13"/>
              <p:cNvSpPr>
                <a:spLocks noChangeArrowheads="1"/>
              </p:cNvSpPr>
              <p:nvPr/>
            </p:nvSpPr>
            <p:spPr bwMode="auto">
              <a:xfrm>
                <a:off x="285" y="2354"/>
                <a:ext cx="605" cy="269"/>
              </a:xfrm>
              <a:prstGeom prst="roundRect">
                <a:avLst>
                  <a:gd name="adj" fmla="val 370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/>
              <a:lstStyle/>
              <a:p>
                <a:pPr algn="ctr" defTabSz="457200" eaLnBrk="0" hangingPunct="0">
                  <a:lnSpc>
                    <a:spcPct val="101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sz="1400">
                    <a:solidFill>
                      <a:srgbClr val="000000"/>
                    </a:solidFill>
                    <a:latin typeface="Arial" charset="0"/>
                    <a:ea typeface="ヒラギノ角ゴ Pro W3" charset="0"/>
                    <a:cs typeface="ヒラギノ角ゴ Pro W3" charset="0"/>
                  </a:rPr>
                  <a:t>File</a:t>
                </a:r>
              </a:p>
            </p:txBody>
          </p:sp>
        </p:grpSp>
        <p:grpSp>
          <p:nvGrpSpPr>
            <p:cNvPr id="8" name="Group 14"/>
            <p:cNvGrpSpPr>
              <a:grpSpLocks/>
            </p:cNvGrpSpPr>
            <p:nvPr/>
          </p:nvGrpSpPr>
          <p:grpSpPr bwMode="auto">
            <a:xfrm>
              <a:off x="2561" y="2196"/>
              <a:ext cx="951" cy="485"/>
              <a:chOff x="2555" y="2112"/>
              <a:chExt cx="1008" cy="671"/>
            </a:xfrm>
          </p:grpSpPr>
          <p:sp>
            <p:nvSpPr>
              <p:cNvPr id="22" name="AutoShape 15"/>
              <p:cNvSpPr>
                <a:spLocks noChangeArrowheads="1"/>
              </p:cNvSpPr>
              <p:nvPr/>
            </p:nvSpPr>
            <p:spPr bwMode="auto">
              <a:xfrm>
                <a:off x="2555" y="2112"/>
                <a:ext cx="1009" cy="672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AutoShape 16"/>
              <p:cNvSpPr>
                <a:spLocks noChangeArrowheads="1"/>
              </p:cNvSpPr>
              <p:nvPr/>
            </p:nvSpPr>
            <p:spPr bwMode="auto">
              <a:xfrm>
                <a:off x="2594" y="2149"/>
                <a:ext cx="931" cy="598"/>
              </a:xfrm>
              <a:prstGeom prst="roundRect">
                <a:avLst>
                  <a:gd name="adj" fmla="val 167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 anchorCtr="1"/>
              <a:lstStyle/>
              <a:p>
                <a:pPr algn="ctr" defTabSz="457200" eaLnBrk="0" hangingPunct="0">
                  <a:lnSpc>
                    <a:spcPct val="101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sz="2400">
                    <a:solidFill>
                      <a:srgbClr val="000000"/>
                    </a:solidFill>
                    <a:latin typeface="Arial" charset="0"/>
                    <a:ea typeface="ヒラギノ角ゴ Pro W3" charset="0"/>
                    <a:cs typeface="ヒラギノ角ゴ Pro W3" charset="0"/>
                  </a:rPr>
                  <a:t>Filter</a:t>
                </a:r>
              </a:p>
              <a:p>
                <a:pPr algn="ctr" defTabSz="457200" eaLnBrk="0" hangingPunct="0">
                  <a:lnSpc>
                    <a:spcPct val="101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endParaRPr lang="en-US" sz="2400">
                  <a:solidFill>
                    <a:srgbClr val="000000"/>
                  </a:solidFill>
                  <a:latin typeface="Arial" charset="0"/>
                  <a:ea typeface="ヒラギノ角ゴ Pro W3" charset="0"/>
                  <a:cs typeface="ヒラギノ角ゴ Pro W3" charset="0"/>
                </a:endParaRPr>
              </a:p>
            </p:txBody>
          </p:sp>
        </p:grpSp>
        <p:sp>
          <p:nvSpPr>
            <p:cNvPr id="9" name="Oval 17"/>
            <p:cNvSpPr>
              <a:spLocks noChangeArrowheads="1"/>
            </p:cNvSpPr>
            <p:nvPr/>
          </p:nvSpPr>
          <p:spPr bwMode="auto">
            <a:xfrm>
              <a:off x="2989" y="2439"/>
              <a:ext cx="476" cy="208"/>
            </a:xfrm>
            <a:prstGeom prst="ellipse">
              <a:avLst/>
            </a:prstGeom>
            <a:solidFill>
              <a:srgbClr val="FFFF99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000099"/>
                  </a:solidFill>
                </a:rPr>
                <a:t>Image</a:t>
              </a:r>
            </a:p>
          </p:txBody>
        </p:sp>
        <p:grpSp>
          <p:nvGrpSpPr>
            <p:cNvPr id="10" name="Group 18"/>
            <p:cNvGrpSpPr>
              <a:grpSpLocks/>
            </p:cNvGrpSpPr>
            <p:nvPr/>
          </p:nvGrpSpPr>
          <p:grpSpPr bwMode="auto">
            <a:xfrm>
              <a:off x="3799" y="2196"/>
              <a:ext cx="951" cy="485"/>
              <a:chOff x="3866" y="2112"/>
              <a:chExt cx="1008" cy="671"/>
            </a:xfrm>
          </p:grpSpPr>
          <p:sp>
            <p:nvSpPr>
              <p:cNvPr id="20" name="AutoShape 19"/>
              <p:cNvSpPr>
                <a:spLocks noChangeArrowheads="1"/>
              </p:cNvSpPr>
              <p:nvPr/>
            </p:nvSpPr>
            <p:spPr bwMode="auto">
              <a:xfrm>
                <a:off x="3866" y="2112"/>
                <a:ext cx="1009" cy="672"/>
              </a:xfrm>
              <a:prstGeom prst="roundRect">
                <a:avLst>
                  <a:gd name="adj" fmla="val 16667"/>
                </a:avLst>
              </a:prstGeom>
              <a:solidFill>
                <a:srgbClr val="CCFFFF"/>
              </a:solidFill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AutoShape 20"/>
              <p:cNvSpPr>
                <a:spLocks noChangeArrowheads="1"/>
              </p:cNvSpPr>
              <p:nvPr/>
            </p:nvSpPr>
            <p:spPr bwMode="auto">
              <a:xfrm>
                <a:off x="3905" y="2149"/>
                <a:ext cx="931" cy="598"/>
              </a:xfrm>
              <a:prstGeom prst="roundRect">
                <a:avLst>
                  <a:gd name="adj" fmla="val 167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/>
              <a:lstStyle/>
              <a:p>
                <a:pPr algn="ctr" defTabSz="457200" eaLnBrk="0" hangingPunct="0">
                  <a:lnSpc>
                    <a:spcPct val="101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sz="2400">
                    <a:solidFill>
                      <a:srgbClr val="000000"/>
                    </a:solidFill>
                    <a:latin typeface="Arial" charset="0"/>
                    <a:ea typeface="ヒラギノ角ゴ Pro W3" charset="0"/>
                    <a:cs typeface="ヒラギノ角ゴ Pro W3" charset="0"/>
                  </a:rPr>
                  <a:t>Writer</a:t>
                </a:r>
              </a:p>
            </p:txBody>
          </p:sp>
        </p:grpSp>
        <p:grpSp>
          <p:nvGrpSpPr>
            <p:cNvPr id="11" name="Group 21"/>
            <p:cNvGrpSpPr>
              <a:grpSpLocks/>
            </p:cNvGrpSpPr>
            <p:nvPr/>
          </p:nvGrpSpPr>
          <p:grpSpPr bwMode="auto">
            <a:xfrm>
              <a:off x="5037" y="2248"/>
              <a:ext cx="570" cy="381"/>
              <a:chOff x="5177" y="2184"/>
              <a:chExt cx="604" cy="527"/>
            </a:xfrm>
          </p:grpSpPr>
          <p:grpSp>
            <p:nvGrpSpPr>
              <p:cNvPr id="16" name="Group 22"/>
              <p:cNvGrpSpPr>
                <a:grpSpLocks/>
              </p:cNvGrpSpPr>
              <p:nvPr/>
            </p:nvGrpSpPr>
            <p:grpSpPr bwMode="auto">
              <a:xfrm>
                <a:off x="5177" y="2184"/>
                <a:ext cx="604" cy="527"/>
                <a:chOff x="5177" y="2184"/>
                <a:chExt cx="604" cy="527"/>
              </a:xfrm>
            </p:grpSpPr>
            <p:sp>
              <p:nvSpPr>
                <p:cNvPr id="18" name="Freeform 23"/>
                <p:cNvSpPr>
                  <a:spLocks noChangeArrowheads="1"/>
                </p:cNvSpPr>
                <p:nvPr/>
              </p:nvSpPr>
              <p:spPr bwMode="auto">
                <a:xfrm>
                  <a:off x="5177" y="2184"/>
                  <a:ext cx="605" cy="528"/>
                </a:xfrm>
                <a:custGeom>
                  <a:avLst/>
                  <a:gdLst>
                    <a:gd name="T0" fmla="*/ 1270 w 2542"/>
                    <a:gd name="T1" fmla="*/ 0 h 2329"/>
                    <a:gd name="T2" fmla="*/ 0 w 2542"/>
                    <a:gd name="T3" fmla="*/ 381 h 2329"/>
                    <a:gd name="T4" fmla="*/ 0 w 2542"/>
                    <a:gd name="T5" fmla="*/ 1947 h 2329"/>
                    <a:gd name="T6" fmla="*/ 1270 w 2542"/>
                    <a:gd name="T7" fmla="*/ 2328 h 2329"/>
                    <a:gd name="T8" fmla="*/ 2541 w 2542"/>
                    <a:gd name="T9" fmla="*/ 1947 h 2329"/>
                    <a:gd name="T10" fmla="*/ 2541 w 2542"/>
                    <a:gd name="T11" fmla="*/ 381 h 2329"/>
                    <a:gd name="T12" fmla="*/ 1270 w 2542"/>
                    <a:gd name="T13" fmla="*/ 0 h 2329"/>
                    <a:gd name="T14" fmla="*/ 1270 w 2542"/>
                    <a:gd name="T15" fmla="*/ 0 h 23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42" h="2329">
                      <a:moveTo>
                        <a:pt x="1270" y="0"/>
                      </a:moveTo>
                      <a:cubicBezTo>
                        <a:pt x="577" y="0"/>
                        <a:pt x="0" y="173"/>
                        <a:pt x="0" y="381"/>
                      </a:cubicBezTo>
                      <a:lnTo>
                        <a:pt x="0" y="1947"/>
                      </a:lnTo>
                      <a:cubicBezTo>
                        <a:pt x="0" y="2155"/>
                        <a:pt x="577" y="2328"/>
                        <a:pt x="1270" y="2328"/>
                      </a:cubicBezTo>
                      <a:cubicBezTo>
                        <a:pt x="1963" y="2328"/>
                        <a:pt x="2541" y="2155"/>
                        <a:pt x="2541" y="1947"/>
                      </a:cubicBezTo>
                      <a:lnTo>
                        <a:pt x="2541" y="381"/>
                      </a:lnTo>
                      <a:cubicBezTo>
                        <a:pt x="2541" y="173"/>
                        <a:pt x="1963" y="0"/>
                        <a:pt x="1270" y="0"/>
                      </a:cubicBezTo>
                    </a:path>
                  </a:pathLst>
                </a:custGeom>
                <a:solidFill>
                  <a:srgbClr val="00B8FF"/>
                </a:solidFill>
                <a:ln w="936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Freeform 24"/>
                <p:cNvSpPr>
                  <a:spLocks noChangeArrowheads="1"/>
                </p:cNvSpPr>
                <p:nvPr/>
              </p:nvSpPr>
              <p:spPr bwMode="auto">
                <a:xfrm>
                  <a:off x="5177" y="2184"/>
                  <a:ext cx="605" cy="173"/>
                </a:xfrm>
                <a:custGeom>
                  <a:avLst/>
                  <a:gdLst>
                    <a:gd name="T0" fmla="*/ 1270 w 2542"/>
                    <a:gd name="T1" fmla="*/ 0 h 764"/>
                    <a:gd name="T2" fmla="*/ 0 w 2542"/>
                    <a:gd name="T3" fmla="*/ 381 h 764"/>
                    <a:gd name="T4" fmla="*/ 1270 w 2542"/>
                    <a:gd name="T5" fmla="*/ 763 h 764"/>
                    <a:gd name="T6" fmla="*/ 2541 w 2542"/>
                    <a:gd name="T7" fmla="*/ 381 h 764"/>
                    <a:gd name="T8" fmla="*/ 1270 w 2542"/>
                    <a:gd name="T9" fmla="*/ 0 h 764"/>
                    <a:gd name="T10" fmla="*/ 1270 w 2542"/>
                    <a:gd name="T11" fmla="*/ 0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42" h="764">
                      <a:moveTo>
                        <a:pt x="1270" y="0"/>
                      </a:moveTo>
                      <a:cubicBezTo>
                        <a:pt x="577" y="0"/>
                        <a:pt x="0" y="173"/>
                        <a:pt x="0" y="381"/>
                      </a:cubicBezTo>
                      <a:cubicBezTo>
                        <a:pt x="0" y="589"/>
                        <a:pt x="577" y="763"/>
                        <a:pt x="1270" y="763"/>
                      </a:cubicBezTo>
                      <a:cubicBezTo>
                        <a:pt x="1963" y="763"/>
                        <a:pt x="2541" y="589"/>
                        <a:pt x="2541" y="381"/>
                      </a:cubicBezTo>
                      <a:cubicBezTo>
                        <a:pt x="2541" y="173"/>
                        <a:pt x="1963" y="0"/>
                        <a:pt x="1270" y="0"/>
                      </a:cubicBezTo>
                    </a:path>
                  </a:pathLst>
                </a:custGeom>
                <a:solidFill>
                  <a:srgbClr val="00C9FF"/>
                </a:solidFill>
                <a:ln w="936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AutoShape 25"/>
              <p:cNvSpPr>
                <a:spLocks noChangeArrowheads="1"/>
              </p:cNvSpPr>
              <p:nvPr/>
            </p:nvSpPr>
            <p:spPr bwMode="auto">
              <a:xfrm>
                <a:off x="5177" y="2357"/>
                <a:ext cx="605" cy="269"/>
              </a:xfrm>
              <a:prstGeom prst="roundRect">
                <a:avLst>
                  <a:gd name="adj" fmla="val 370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/>
              <a:lstStyle/>
              <a:p>
                <a:pPr algn="ctr" defTabSz="457200" eaLnBrk="0" hangingPunct="0">
                  <a:lnSpc>
                    <a:spcPct val="101000"/>
                  </a:lnSpc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n-US" sz="1400">
                    <a:solidFill>
                      <a:srgbClr val="000000"/>
                    </a:solidFill>
                    <a:latin typeface="Arial" charset="0"/>
                    <a:ea typeface="ヒラギノ角ゴ Pro W3" charset="0"/>
                    <a:cs typeface="ヒラギノ角ゴ Pro W3" charset="0"/>
                  </a:rPr>
                  <a:t>File</a:t>
                </a:r>
              </a:p>
            </p:txBody>
          </p:sp>
        </p:grpSp>
        <p:cxnSp>
          <p:nvCxnSpPr>
            <p:cNvPr id="12" name="AutoShape 26"/>
            <p:cNvCxnSpPr>
              <a:cxnSpLocks noChangeShapeType="1"/>
            </p:cNvCxnSpPr>
            <p:nvPr/>
          </p:nvCxnSpPr>
          <p:spPr bwMode="auto">
            <a:xfrm>
              <a:off x="988" y="2437"/>
              <a:ext cx="286" cy="2"/>
            </a:xfrm>
            <a:prstGeom prst="straightConnector1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27"/>
            <p:cNvCxnSpPr>
              <a:cxnSpLocks noChangeShapeType="1"/>
            </p:cNvCxnSpPr>
            <p:nvPr/>
          </p:nvCxnSpPr>
          <p:spPr bwMode="auto">
            <a:xfrm flipV="1">
              <a:off x="2179" y="2439"/>
              <a:ext cx="382" cy="104"/>
            </a:xfrm>
            <a:prstGeom prst="bentConnector3">
              <a:avLst>
                <a:gd name="adj1" fmla="val 50000"/>
              </a:avLst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28"/>
            <p:cNvCxnSpPr>
              <a:cxnSpLocks noChangeShapeType="1"/>
            </p:cNvCxnSpPr>
            <p:nvPr/>
          </p:nvCxnSpPr>
          <p:spPr bwMode="auto">
            <a:xfrm flipV="1">
              <a:off x="3465" y="2439"/>
              <a:ext cx="334" cy="104"/>
            </a:xfrm>
            <a:prstGeom prst="bentConnector3">
              <a:avLst>
                <a:gd name="adj1" fmla="val 50000"/>
              </a:avLst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29"/>
            <p:cNvCxnSpPr>
              <a:cxnSpLocks noChangeShapeType="1"/>
            </p:cNvCxnSpPr>
            <p:nvPr/>
          </p:nvCxnSpPr>
          <p:spPr bwMode="auto">
            <a:xfrm>
              <a:off x="4751" y="2439"/>
              <a:ext cx="287" cy="1"/>
            </a:xfrm>
            <a:prstGeom prst="straightConnector1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56327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234430" y="1556792"/>
            <a:ext cx="8658050" cy="4608512"/>
          </a:xfrm>
        </p:spPr>
        <p:txBody>
          <a:bodyPr>
            <a:noAutofit/>
          </a:bodyPr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b="1" dirty="0"/>
              <a:t>Streaming: </a:t>
            </a:r>
            <a:r>
              <a:rPr lang="en-US" dirty="0"/>
              <a:t>Process big images by </a:t>
            </a:r>
            <a:r>
              <a:rPr lang="en-US" dirty="0" smtClean="0"/>
              <a:t>chunks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Control over </a:t>
            </a:r>
            <a:r>
              <a:rPr lang="en-US" sz="1600" dirty="0" smtClean="0"/>
              <a:t>memory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Seamless and Flexible integration for image processing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 smtClean="0"/>
              <a:t>Threading</a:t>
            </a:r>
            <a:r>
              <a:rPr lang="en-US" dirty="0"/>
              <a:t>: process chunks overs available </a:t>
            </a:r>
            <a:r>
              <a:rPr lang="en-US" dirty="0" smtClean="0"/>
              <a:t>processors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It is free: all complexity is </a:t>
            </a:r>
            <a:r>
              <a:rPr lang="en-US" sz="1600" dirty="0" smtClean="0"/>
              <a:t>hidden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Default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b="1" dirty="0"/>
              <a:t>Support of processing on Pleiades/</a:t>
            </a:r>
            <a:r>
              <a:rPr lang="en-US" b="1" dirty="0" err="1"/>
              <a:t>Quickbird</a:t>
            </a:r>
            <a:r>
              <a:rPr lang="en-US" b="1" dirty="0"/>
              <a:t>/WorldView2 data for example 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Orfeo </a:t>
            </a:r>
            <a:r>
              <a:rPr lang="en-US" dirty="0" err="1"/>
              <a:t>ToolBox</a:t>
            </a:r>
            <a:r>
              <a:rPr lang="en-US" dirty="0"/>
              <a:t> – Design to support large files processing</a:t>
            </a:r>
          </a:p>
        </p:txBody>
      </p:sp>
      <p:grpSp>
        <p:nvGrpSpPr>
          <p:cNvPr id="31" name="Groupe 66"/>
          <p:cNvGrpSpPr>
            <a:grpSpLocks/>
          </p:cNvGrpSpPr>
          <p:nvPr/>
        </p:nvGrpSpPr>
        <p:grpSpPr bwMode="auto">
          <a:xfrm>
            <a:off x="2641508" y="3573016"/>
            <a:ext cx="5703887" cy="2309813"/>
            <a:chOff x="1828800" y="3178822"/>
            <a:chExt cx="6375157" cy="2809284"/>
          </a:xfrm>
        </p:grpSpPr>
        <p:sp>
          <p:nvSpPr>
            <p:cNvPr id="32" name="Rectangle 67"/>
            <p:cNvSpPr>
              <a:spLocks noChangeArrowheads="1"/>
            </p:cNvSpPr>
            <p:nvPr/>
          </p:nvSpPr>
          <p:spPr bwMode="auto">
            <a:xfrm>
              <a:off x="6156672" y="3178822"/>
              <a:ext cx="2047285" cy="2807936"/>
            </a:xfrm>
            <a:prstGeom prst="rect">
              <a:avLst/>
            </a:prstGeom>
            <a:noFill/>
            <a:ln w="12700" algn="ctr">
              <a:solidFill>
                <a:srgbClr val="00279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pPr algn="ctr"/>
              <a:endParaRPr lang="en-US"/>
            </a:p>
          </p:txBody>
        </p:sp>
        <p:sp>
          <p:nvSpPr>
            <p:cNvPr id="33" name="Rectangle 68"/>
            <p:cNvSpPr>
              <a:spLocks noChangeArrowheads="1"/>
            </p:cNvSpPr>
            <p:nvPr/>
          </p:nvSpPr>
          <p:spPr bwMode="auto">
            <a:xfrm>
              <a:off x="1828800" y="3180170"/>
              <a:ext cx="2047285" cy="2807936"/>
            </a:xfrm>
            <a:prstGeom prst="rect">
              <a:avLst/>
            </a:prstGeom>
            <a:noFill/>
            <a:ln w="12700" algn="ctr">
              <a:solidFill>
                <a:srgbClr val="00279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pPr algn="ctr"/>
              <a:endParaRPr lang="en-US"/>
            </a:p>
          </p:txBody>
        </p:sp>
        <p:pic>
          <p:nvPicPr>
            <p:cNvPr id="34" name="Picture 2" descr="C:\Users\msavinau\Pictures\ESA\imageBD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219" y="4482159"/>
              <a:ext cx="804672" cy="804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" descr="C:\Users\msavinau\Pictures\ESA\imageBG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199" y="5053704"/>
              <a:ext cx="804672" cy="804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" descr="C:\Users\msavinau\Pictures\ESA\imageHG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199" y="3910614"/>
              <a:ext cx="804672" cy="804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5" descr="C:\Users\msavinau\Pictures\ESA\imageHD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219" y="3298427"/>
              <a:ext cx="804672" cy="804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29"/>
            <p:cNvSpPr>
              <a:spLocks noChangeArrowheads="1"/>
            </p:cNvSpPr>
            <p:nvPr/>
          </p:nvSpPr>
          <p:spPr bwMode="auto">
            <a:xfrm>
              <a:off x="4574919" y="5205548"/>
              <a:ext cx="832185" cy="500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69000"/>
                </a:spcBef>
                <a:buClr>
                  <a:srgbClr val="0000CC"/>
                </a:buClr>
              </a:pPr>
              <a:r>
                <a:rPr lang="en-US" sz="2000" b="1">
                  <a:solidFill>
                    <a:srgbClr val="000000"/>
                  </a:solidFill>
                </a:rPr>
                <a:t>PU4</a:t>
              </a:r>
            </a:p>
          </p:txBody>
        </p:sp>
        <p:cxnSp>
          <p:nvCxnSpPr>
            <p:cNvPr id="39" name="AutoShape 30"/>
            <p:cNvCxnSpPr>
              <a:cxnSpLocks noChangeShapeType="1"/>
              <a:stCxn id="45" idx="3"/>
              <a:endCxn id="54" idx="1"/>
            </p:cNvCxnSpPr>
            <p:nvPr/>
          </p:nvCxnSpPr>
          <p:spPr bwMode="auto">
            <a:xfrm flipV="1">
              <a:off x="5407104" y="3721084"/>
              <a:ext cx="901835" cy="20321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AutoShape 31"/>
            <p:cNvCxnSpPr>
              <a:cxnSpLocks noChangeShapeType="1"/>
              <a:stCxn id="44" idx="3"/>
              <a:endCxn id="55" idx="1"/>
            </p:cNvCxnSpPr>
            <p:nvPr/>
          </p:nvCxnSpPr>
          <p:spPr bwMode="auto">
            <a:xfrm>
              <a:off x="5407104" y="4312950"/>
              <a:ext cx="1846396" cy="127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AutoShape 32"/>
            <p:cNvCxnSpPr>
              <a:cxnSpLocks noChangeShapeType="1"/>
              <a:stCxn id="43" idx="3"/>
              <a:endCxn id="52" idx="1"/>
            </p:cNvCxnSpPr>
            <p:nvPr/>
          </p:nvCxnSpPr>
          <p:spPr bwMode="auto">
            <a:xfrm>
              <a:off x="5407104" y="4884495"/>
              <a:ext cx="923623" cy="635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33"/>
            <p:cNvCxnSpPr>
              <a:cxnSpLocks noChangeShapeType="1"/>
              <a:stCxn id="38" idx="3"/>
              <a:endCxn id="53" idx="1"/>
            </p:cNvCxnSpPr>
            <p:nvPr/>
          </p:nvCxnSpPr>
          <p:spPr bwMode="auto">
            <a:xfrm>
              <a:off x="5407104" y="5456040"/>
              <a:ext cx="1847166" cy="127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Rectangle 34"/>
            <p:cNvSpPr>
              <a:spLocks noChangeArrowheads="1"/>
            </p:cNvSpPr>
            <p:nvPr/>
          </p:nvSpPr>
          <p:spPr bwMode="auto">
            <a:xfrm>
              <a:off x="4574919" y="4634003"/>
              <a:ext cx="832185" cy="500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69000"/>
                </a:spcBef>
                <a:buClr>
                  <a:srgbClr val="0000CC"/>
                </a:buClr>
              </a:pPr>
              <a:r>
                <a:rPr lang="en-US" sz="2000" b="1">
                  <a:solidFill>
                    <a:srgbClr val="000000"/>
                  </a:solidFill>
                </a:rPr>
                <a:t>PU3</a:t>
              </a:r>
            </a:p>
          </p:txBody>
        </p:sp>
        <p:sp>
          <p:nvSpPr>
            <p:cNvPr id="44" name="Rectangle 35"/>
            <p:cNvSpPr>
              <a:spLocks noChangeArrowheads="1"/>
            </p:cNvSpPr>
            <p:nvPr/>
          </p:nvSpPr>
          <p:spPr bwMode="auto">
            <a:xfrm>
              <a:off x="4574919" y="4062458"/>
              <a:ext cx="832185" cy="500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69000"/>
                </a:spcBef>
                <a:buClr>
                  <a:srgbClr val="0000CC"/>
                </a:buClr>
              </a:pPr>
              <a:r>
                <a:rPr lang="en-US" sz="2000" b="1">
                  <a:solidFill>
                    <a:srgbClr val="000000"/>
                  </a:solidFill>
                </a:rPr>
                <a:t>PU2</a:t>
              </a:r>
            </a:p>
          </p:txBody>
        </p:sp>
        <p:sp>
          <p:nvSpPr>
            <p:cNvPr id="45" name="Rectangle 36"/>
            <p:cNvSpPr>
              <a:spLocks noChangeArrowheads="1"/>
            </p:cNvSpPr>
            <p:nvPr/>
          </p:nvSpPr>
          <p:spPr bwMode="auto">
            <a:xfrm>
              <a:off x="4574919" y="3490913"/>
              <a:ext cx="832185" cy="50098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spcBef>
                  <a:spcPct val="69000"/>
                </a:spcBef>
                <a:buClr>
                  <a:srgbClr val="0000CC"/>
                </a:buClr>
              </a:pPr>
              <a:r>
                <a:rPr lang="en-US" sz="2000" b="1">
                  <a:solidFill>
                    <a:srgbClr val="000000"/>
                  </a:solidFill>
                </a:rPr>
                <a:t>PU1</a:t>
              </a:r>
            </a:p>
          </p:txBody>
        </p:sp>
        <p:cxnSp>
          <p:nvCxnSpPr>
            <p:cNvPr id="46" name="AutoShape 37"/>
            <p:cNvCxnSpPr>
              <a:cxnSpLocks noChangeShapeType="1"/>
              <a:stCxn id="37" idx="3"/>
              <a:endCxn id="45" idx="1"/>
            </p:cNvCxnSpPr>
            <p:nvPr/>
          </p:nvCxnSpPr>
          <p:spPr bwMode="auto">
            <a:xfrm>
              <a:off x="3707891" y="3700763"/>
              <a:ext cx="867028" cy="40642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38"/>
            <p:cNvCxnSpPr>
              <a:cxnSpLocks noChangeShapeType="1"/>
              <a:stCxn id="36" idx="3"/>
              <a:endCxn id="44" idx="1"/>
            </p:cNvCxnSpPr>
            <p:nvPr/>
          </p:nvCxnSpPr>
          <p:spPr bwMode="auto">
            <a:xfrm>
              <a:off x="2829871" y="4312950"/>
              <a:ext cx="1745048" cy="127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39"/>
            <p:cNvCxnSpPr>
              <a:cxnSpLocks noChangeShapeType="1"/>
              <a:stCxn id="34" idx="3"/>
              <a:endCxn id="43" idx="1"/>
            </p:cNvCxnSpPr>
            <p:nvPr/>
          </p:nvCxnSpPr>
          <p:spPr bwMode="auto">
            <a:xfrm>
              <a:off x="3707891" y="4884495"/>
              <a:ext cx="867028" cy="127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40"/>
            <p:cNvCxnSpPr>
              <a:cxnSpLocks noChangeShapeType="1"/>
              <a:stCxn id="35" idx="3"/>
              <a:endCxn id="38" idx="1"/>
            </p:cNvCxnSpPr>
            <p:nvPr/>
          </p:nvCxnSpPr>
          <p:spPr bwMode="auto">
            <a:xfrm>
              <a:off x="2829871" y="5456040"/>
              <a:ext cx="1745048" cy="12700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Text Box 41"/>
            <p:cNvSpPr txBox="1">
              <a:spLocks noChangeArrowheads="1"/>
            </p:cNvSpPr>
            <p:nvPr/>
          </p:nvSpPr>
          <p:spPr bwMode="auto">
            <a:xfrm>
              <a:off x="7254270" y="3199544"/>
              <a:ext cx="949687" cy="636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99CC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rgbClr val="0099CC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rgbClr val="0099CC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rgbClr val="0099CC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rgbClr val="0099CC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9CC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9CC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9CC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9CC"/>
                  </a:solidFill>
                  <a:latin typeface="Tahoma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rgbClr val="0000CC"/>
                </a:buClr>
              </a:pPr>
              <a:r>
                <a:rPr lang="en-US" sz="1400" i="1">
                  <a:solidFill>
                    <a:srgbClr val="000000"/>
                  </a:solidFill>
                </a:rPr>
                <a:t>Output Image</a:t>
              </a:r>
            </a:p>
          </p:txBody>
        </p:sp>
        <p:sp>
          <p:nvSpPr>
            <p:cNvPr id="51" name="Text Box 42"/>
            <p:cNvSpPr txBox="1">
              <a:spLocks noChangeArrowheads="1"/>
            </p:cNvSpPr>
            <p:nvPr/>
          </p:nvSpPr>
          <p:spPr bwMode="auto">
            <a:xfrm>
              <a:off x="1828801" y="3185148"/>
              <a:ext cx="809204" cy="636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99CC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400">
                  <a:solidFill>
                    <a:srgbClr val="0099CC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400">
                  <a:solidFill>
                    <a:srgbClr val="0099CC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400">
                  <a:solidFill>
                    <a:srgbClr val="0099CC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400">
                  <a:solidFill>
                    <a:srgbClr val="0099CC"/>
                  </a:solidFill>
                  <a:latin typeface="Tahom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9CC"/>
                  </a:solidFill>
                  <a:latin typeface="Tahom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9CC"/>
                  </a:solidFill>
                  <a:latin typeface="Tahom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9CC"/>
                  </a:solidFill>
                  <a:latin typeface="Tahom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99CC"/>
                  </a:solidFill>
                  <a:latin typeface="Tahoma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>
                  <a:srgbClr val="0000CC"/>
                </a:buClr>
              </a:pPr>
              <a:r>
                <a:rPr lang="en-US" sz="1400" i="1">
                  <a:solidFill>
                    <a:srgbClr val="000000"/>
                  </a:solidFill>
                </a:rPr>
                <a:t>Input Image</a:t>
              </a:r>
            </a:p>
          </p:txBody>
        </p:sp>
        <p:pic>
          <p:nvPicPr>
            <p:cNvPr id="52" name="Picture 6" descr="C:\Users\msavinau\Pictures\ESA\imageBG_f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727" y="4488509"/>
              <a:ext cx="804672" cy="804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7" descr="C:\Users\msavinau\Pictures\ESA\imageBD_f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4270" y="5053704"/>
              <a:ext cx="804672" cy="804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8" descr="C:\Users\msavinau\Pictures\ESA\imageHD_f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939" y="3318748"/>
              <a:ext cx="804672" cy="804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9" descr="C:\Users\msavinau\Pictures\ESA\imageHG_f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3500" y="3910614"/>
              <a:ext cx="804672" cy="804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822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Orfeo </a:t>
            </a:r>
            <a:r>
              <a:rPr lang="en-US" dirty="0" err="1" smtClean="0"/>
              <a:t>ToolBox</a:t>
            </a:r>
            <a:r>
              <a:rPr lang="en-US" dirty="0" smtClean="0"/>
              <a:t> – A library based on standard tools</a:t>
            </a:r>
            <a:endParaRPr lang="en-US" dirty="0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3606850" y="1527051"/>
            <a:ext cx="1973262" cy="1685925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800" dirty="0">
                <a:solidFill>
                  <a:srgbClr val="7F7F7F"/>
                </a:solidFill>
              </a:rPr>
              <a:t>OTB-Applications</a:t>
            </a:r>
          </a:p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fr-FR" sz="1800" dirty="0">
              <a:solidFill>
                <a:srgbClr val="7F7F7F"/>
              </a:solidFill>
            </a:endParaRPr>
          </a:p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fr-FR" sz="1800" dirty="0">
              <a:solidFill>
                <a:srgbClr val="7F7F7F"/>
              </a:solidFill>
            </a:endParaRPr>
          </a:p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1800" dirty="0">
              <a:solidFill>
                <a:srgbClr val="7F7F7F"/>
              </a:solidFill>
            </a:endParaRPr>
          </a:p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b="1" dirty="0">
                <a:solidFill>
                  <a:srgbClr val="7F7F7F"/>
                </a:solidFill>
              </a:rPr>
              <a:t>OTB (Library) 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92075" y="4156981"/>
            <a:ext cx="2718131" cy="2124075"/>
          </a:xfrm>
          <a:prstGeom prst="rect">
            <a:avLst/>
          </a:prstGeom>
          <a:noFill/>
          <a:ln w="12700">
            <a:solidFill>
              <a:srgbClr val="0027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fr-FR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6319515" y="4149080"/>
            <a:ext cx="2824485" cy="1651000"/>
          </a:xfrm>
          <a:prstGeom prst="rect">
            <a:avLst/>
          </a:prstGeom>
          <a:noFill/>
          <a:ln w="12700">
            <a:solidFill>
              <a:srgbClr val="0027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fr-FR"/>
          </a:p>
        </p:txBody>
      </p:sp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2974976" y="4155281"/>
            <a:ext cx="3226594" cy="2124075"/>
          </a:xfrm>
          <a:prstGeom prst="rect">
            <a:avLst/>
          </a:prstGeom>
          <a:noFill/>
          <a:ln w="12700">
            <a:solidFill>
              <a:srgbClr val="00279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fr-FR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4220368"/>
            <a:ext cx="1289050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33" y="2009651"/>
            <a:ext cx="973137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4292452"/>
            <a:ext cx="2771800" cy="657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6372200" y="5073005"/>
            <a:ext cx="2576537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9pPr>
          </a:lstStyle>
          <a:p>
            <a:pPr algn="l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7F7F7F"/>
                </a:solidFill>
              </a:rPr>
              <a:t>Sensor modeling</a:t>
            </a:r>
          </a:p>
          <a:p>
            <a:pPr algn="l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7F7F7F"/>
                </a:solidFill>
              </a:rPr>
              <a:t>Cartographic projection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3055938" y="5020468"/>
            <a:ext cx="32575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9pPr>
          </a:lstStyle>
          <a:p>
            <a:pPr algn="l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7F7F7F"/>
                </a:solidFill>
              </a:rPr>
              <a:t>Base classes</a:t>
            </a:r>
          </a:p>
          <a:p>
            <a:pPr algn="l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7F7F7F"/>
                </a:solidFill>
              </a:rPr>
              <a:t>Basic image processing filters</a:t>
            </a:r>
          </a:p>
          <a:p>
            <a:pPr algn="l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7F7F7F"/>
                </a:solidFill>
              </a:rPr>
              <a:t>Registration framework</a:t>
            </a:r>
          </a:p>
          <a:p>
            <a:pPr algn="l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7F7F7F"/>
                </a:solidFill>
              </a:rPr>
              <a:t>Segmentation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30495" y="5080906"/>
            <a:ext cx="2779712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1pPr>
            <a:lvl2pPr marL="742950" indent="-28575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2pPr>
            <a:lvl3pPr marL="11430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3pPr>
            <a:lvl4pPr marL="16002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4pPr>
            <a:lvl5pPr marL="2057400" indent="-228600" defTabSz="449263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99CC"/>
                </a:solidFill>
                <a:latin typeface="Tahoma" pitchFamily="34" charset="0"/>
              </a:defRPr>
            </a:lvl9pPr>
          </a:lstStyle>
          <a:p>
            <a:pPr algn="l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7F7F7F"/>
                </a:solidFill>
              </a:rPr>
              <a:t>Main I/O provider</a:t>
            </a:r>
          </a:p>
          <a:p>
            <a:pPr algn="l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7F7F7F"/>
                </a:solidFill>
              </a:rPr>
              <a:t>Raster / Vector/ Database</a:t>
            </a: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95536" y="3457853"/>
            <a:ext cx="1055605" cy="369332"/>
          </a:xfrm>
          <a:prstGeom prst="rect">
            <a:avLst/>
          </a:prstGeom>
          <a:noFill/>
          <a:ln w="12700">
            <a:solidFill>
              <a:srgbClr val="0027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dirty="0" smtClean="0">
                <a:solidFill>
                  <a:srgbClr val="7F7F7F"/>
                </a:solidFill>
              </a:rPr>
              <a:t>6S/SMAC</a:t>
            </a:r>
            <a:endParaRPr lang="en-US" sz="1800" dirty="0">
              <a:solidFill>
                <a:srgbClr val="7F7F7F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339807" y="3622272"/>
            <a:ext cx="1692275" cy="379413"/>
          </a:xfrm>
          <a:prstGeom prst="rect">
            <a:avLst/>
          </a:prstGeom>
          <a:noFill/>
          <a:ln w="12700">
            <a:solidFill>
              <a:srgbClr val="0027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>
                <a:solidFill>
                  <a:srgbClr val="7F7F7F"/>
                </a:solidFill>
              </a:rPr>
              <a:t>LibSVM</a:t>
            </a:r>
          </a:p>
        </p:txBody>
      </p:sp>
      <p:pic>
        <p:nvPicPr>
          <p:cNvPr id="20" name="Picture 22" descr="GDALLogoCol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45" y="4222068"/>
            <a:ext cx="777875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421020" y="5762849"/>
            <a:ext cx="1971675" cy="379413"/>
          </a:xfrm>
          <a:prstGeom prst="rect">
            <a:avLst/>
          </a:prstGeom>
          <a:noFill/>
          <a:ln w="12700">
            <a:solidFill>
              <a:srgbClr val="00279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>
                <a:solidFill>
                  <a:srgbClr val="7F7F7F"/>
                </a:solidFill>
              </a:rPr>
              <a:t>OpenJPEG</a:t>
            </a:r>
          </a:p>
        </p:txBody>
      </p:sp>
      <p:cxnSp>
        <p:nvCxnSpPr>
          <p:cNvPr id="30" name="Connecteur droit avec flèche 8"/>
          <p:cNvCxnSpPr>
            <a:cxnSpLocks noChangeShapeType="1"/>
            <a:stCxn id="5" idx="0"/>
            <a:endCxn id="4" idx="2"/>
          </p:cNvCxnSpPr>
          <p:nvPr/>
        </p:nvCxnSpPr>
        <p:spPr bwMode="auto">
          <a:xfrm flipV="1">
            <a:off x="1451141" y="3212976"/>
            <a:ext cx="3142340" cy="944005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Connecteur droit avec flèche 10"/>
          <p:cNvCxnSpPr>
            <a:cxnSpLocks noChangeShapeType="1"/>
            <a:stCxn id="7" idx="0"/>
            <a:endCxn id="4" idx="2"/>
          </p:cNvCxnSpPr>
          <p:nvPr/>
        </p:nvCxnSpPr>
        <p:spPr bwMode="auto">
          <a:xfrm flipV="1">
            <a:off x="4588273" y="3212976"/>
            <a:ext cx="5208" cy="942305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Connecteur droit avec flèche 12"/>
          <p:cNvCxnSpPr>
            <a:cxnSpLocks noChangeShapeType="1"/>
            <a:stCxn id="6" idx="0"/>
            <a:endCxn id="4" idx="2"/>
          </p:cNvCxnSpPr>
          <p:nvPr/>
        </p:nvCxnSpPr>
        <p:spPr bwMode="auto">
          <a:xfrm flipH="1" flipV="1">
            <a:off x="4593481" y="3212976"/>
            <a:ext cx="3138277" cy="936104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8" name="Groupe 41"/>
          <p:cNvGrpSpPr>
            <a:grpSpLocks/>
          </p:cNvGrpSpPr>
          <p:nvPr/>
        </p:nvGrpSpPr>
        <p:grpSpPr bwMode="auto">
          <a:xfrm>
            <a:off x="7339806" y="2913933"/>
            <a:ext cx="1692275" cy="539750"/>
            <a:chOff x="7094497" y="2552668"/>
            <a:chExt cx="1692000" cy="540000"/>
          </a:xfrm>
        </p:grpSpPr>
        <p:sp>
          <p:nvSpPr>
            <p:cNvPr id="39" name="Rectangle 5"/>
            <p:cNvSpPr>
              <a:spLocks noChangeArrowheads="1"/>
            </p:cNvSpPr>
            <p:nvPr/>
          </p:nvSpPr>
          <p:spPr bwMode="auto">
            <a:xfrm>
              <a:off x="7094497" y="2552668"/>
              <a:ext cx="1692000" cy="540000"/>
            </a:xfrm>
            <a:prstGeom prst="rect">
              <a:avLst/>
            </a:prstGeom>
            <a:noFill/>
            <a:ln w="12700">
              <a:solidFill>
                <a:srgbClr val="00279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r"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fr-FR" sz="1800">
                  <a:solidFill>
                    <a:srgbClr val="7F7F7F"/>
                  </a:solidFill>
                  <a:cs typeface="DejaVu Sans" pitchFamily="34" charset="0"/>
                </a:rPr>
                <a:t>OpenCV</a:t>
              </a:r>
            </a:p>
          </p:txBody>
        </p:sp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840" y="2587715"/>
              <a:ext cx="485391" cy="504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41" name="Groupe 40"/>
          <p:cNvGrpSpPr>
            <a:grpSpLocks/>
          </p:cNvGrpSpPr>
          <p:nvPr/>
        </p:nvGrpSpPr>
        <p:grpSpPr bwMode="auto">
          <a:xfrm>
            <a:off x="7339807" y="2203326"/>
            <a:ext cx="1692275" cy="539750"/>
            <a:chOff x="7070678" y="1928813"/>
            <a:chExt cx="1692000" cy="539585"/>
          </a:xfrm>
        </p:grpSpPr>
        <p:sp>
          <p:nvSpPr>
            <p:cNvPr id="42" name="Rectangle 7"/>
            <p:cNvSpPr>
              <a:spLocks noChangeArrowheads="1"/>
            </p:cNvSpPr>
            <p:nvPr/>
          </p:nvSpPr>
          <p:spPr bwMode="auto">
            <a:xfrm>
              <a:off x="7070678" y="1928813"/>
              <a:ext cx="1692000" cy="539585"/>
            </a:xfrm>
            <a:prstGeom prst="rect">
              <a:avLst/>
            </a:prstGeom>
            <a:noFill/>
            <a:ln w="12700">
              <a:solidFill>
                <a:srgbClr val="00279F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r"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fr-FR" sz="1800">
                  <a:solidFill>
                    <a:srgbClr val="7F7F7F"/>
                  </a:solidFill>
                  <a:cs typeface="DejaVu Sans" pitchFamily="34" charset="0"/>
                </a:rPr>
                <a:t>OpenCL</a:t>
              </a:r>
            </a:p>
          </p:txBody>
        </p:sp>
        <p:pic>
          <p:nvPicPr>
            <p:cNvPr id="43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7703" y="1953164"/>
              <a:ext cx="476250" cy="47625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45" name="ZoneTexte 81"/>
          <p:cNvSpPr txBox="1">
            <a:spLocks noChangeArrowheads="1"/>
          </p:cNvSpPr>
          <p:nvPr/>
        </p:nvSpPr>
        <p:spPr bwMode="auto">
          <a:xfrm>
            <a:off x="7410258" y="1701874"/>
            <a:ext cx="14953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400" i="1" dirty="0"/>
              <a:t>Coming soon</a:t>
            </a:r>
          </a:p>
        </p:txBody>
      </p:sp>
      <p:cxnSp>
        <p:nvCxnSpPr>
          <p:cNvPr id="46" name="Connecteur droit avec flèche 46"/>
          <p:cNvCxnSpPr>
            <a:cxnSpLocks noChangeShapeType="1"/>
            <a:stCxn id="42" idx="1"/>
            <a:endCxn id="4" idx="3"/>
          </p:cNvCxnSpPr>
          <p:nvPr/>
        </p:nvCxnSpPr>
        <p:spPr bwMode="auto">
          <a:xfrm flipH="1" flipV="1">
            <a:off x="5580112" y="2370014"/>
            <a:ext cx="1759695" cy="103187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Connecteur droit avec flèche 48"/>
          <p:cNvCxnSpPr>
            <a:cxnSpLocks noChangeShapeType="1"/>
            <a:stCxn id="39" idx="1"/>
            <a:endCxn id="4" idx="3"/>
          </p:cNvCxnSpPr>
          <p:nvPr/>
        </p:nvCxnSpPr>
        <p:spPr bwMode="auto">
          <a:xfrm flipH="1" flipV="1">
            <a:off x="5580112" y="2370014"/>
            <a:ext cx="1759694" cy="813794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Connecteur droit avec flèche 50"/>
          <p:cNvCxnSpPr>
            <a:cxnSpLocks noChangeShapeType="1"/>
            <a:stCxn id="15" idx="0"/>
            <a:endCxn id="4" idx="1"/>
          </p:cNvCxnSpPr>
          <p:nvPr/>
        </p:nvCxnSpPr>
        <p:spPr bwMode="auto">
          <a:xfrm flipV="1">
            <a:off x="923339" y="2370014"/>
            <a:ext cx="2683511" cy="1087839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Connecteur droit avec flèche 52"/>
          <p:cNvCxnSpPr>
            <a:cxnSpLocks noChangeShapeType="1"/>
            <a:stCxn id="16" idx="1"/>
            <a:endCxn id="4" idx="3"/>
          </p:cNvCxnSpPr>
          <p:nvPr/>
        </p:nvCxnSpPr>
        <p:spPr bwMode="auto">
          <a:xfrm flipH="1" flipV="1">
            <a:off x="5580112" y="2370014"/>
            <a:ext cx="1759695" cy="1441965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Plus 49"/>
          <p:cNvSpPr/>
          <p:nvPr/>
        </p:nvSpPr>
        <p:spPr bwMode="auto">
          <a:xfrm>
            <a:off x="5940152" y="4209256"/>
            <a:ext cx="223838" cy="230187"/>
          </a:xfrm>
          <a:prstGeom prst="mathPlus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 anchorCtr="1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51" name="Plus 50"/>
          <p:cNvSpPr/>
          <p:nvPr/>
        </p:nvSpPr>
        <p:spPr bwMode="auto">
          <a:xfrm>
            <a:off x="8920164" y="4177358"/>
            <a:ext cx="223837" cy="230187"/>
          </a:xfrm>
          <a:prstGeom prst="mathPlus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 anchorCtr="1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52" name="Plus 51"/>
          <p:cNvSpPr/>
          <p:nvPr/>
        </p:nvSpPr>
        <p:spPr bwMode="auto">
          <a:xfrm>
            <a:off x="2168857" y="5837462"/>
            <a:ext cx="223838" cy="230187"/>
          </a:xfrm>
          <a:prstGeom prst="mathPlus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 anchorCtr="1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56" name="Plus 55"/>
          <p:cNvSpPr/>
          <p:nvPr/>
        </p:nvSpPr>
        <p:spPr bwMode="auto">
          <a:xfrm>
            <a:off x="6436394" y="5949280"/>
            <a:ext cx="223838" cy="230188"/>
          </a:xfrm>
          <a:prstGeom prst="mathPlus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 anchorCtr="1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57" name="ZoneTexte 58"/>
          <p:cNvSpPr txBox="1">
            <a:spLocks noChangeArrowheads="1"/>
          </p:cNvSpPr>
          <p:nvPr/>
        </p:nvSpPr>
        <p:spPr bwMode="auto">
          <a:xfrm>
            <a:off x="6586734" y="5882630"/>
            <a:ext cx="244534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fr-FR" sz="1600" dirty="0" smtClean="0"/>
              <a:t>OTB </a:t>
            </a:r>
            <a:r>
              <a:rPr lang="fr-FR" sz="1600" dirty="0"/>
              <a:t>Team contributions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885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Orfeo </a:t>
            </a:r>
            <a:r>
              <a:rPr lang="en-US" dirty="0" err="1"/>
              <a:t>ToolBox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/>
              <a:t>From standard tools to </a:t>
            </a:r>
            <a:r>
              <a:rPr lang="en-US" dirty="0" smtClean="0"/>
              <a:t>end-users</a:t>
            </a:r>
            <a:endParaRPr lang="en-US" dirty="0"/>
          </a:p>
        </p:txBody>
      </p:sp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3493519" y="3618756"/>
            <a:ext cx="1973262" cy="1685925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800" b="1" dirty="0">
                <a:solidFill>
                  <a:srgbClr val="7F7F7F"/>
                </a:solidFill>
              </a:rPr>
              <a:t>OTB-Applications</a:t>
            </a:r>
          </a:p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fr-FR" sz="1800" dirty="0">
              <a:solidFill>
                <a:srgbClr val="7F7F7F"/>
              </a:solidFill>
            </a:endParaRPr>
          </a:p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fr-FR" sz="1800" dirty="0">
              <a:solidFill>
                <a:srgbClr val="7F7F7F"/>
              </a:solidFill>
            </a:endParaRPr>
          </a:p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z="1800" dirty="0">
              <a:solidFill>
                <a:srgbClr val="7F7F7F"/>
              </a:solidFill>
            </a:endParaRPr>
          </a:p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dirty="0">
                <a:solidFill>
                  <a:srgbClr val="7F7F7F"/>
                </a:solidFill>
              </a:rPr>
              <a:t>OTB (Library) 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894" y="4101356"/>
            <a:ext cx="973137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7" name="Groupe 6"/>
          <p:cNvGrpSpPr>
            <a:grpSpLocks/>
          </p:cNvGrpSpPr>
          <p:nvPr/>
        </p:nvGrpSpPr>
        <p:grpSpPr bwMode="auto">
          <a:xfrm>
            <a:off x="363341" y="4788744"/>
            <a:ext cx="1482725" cy="368300"/>
            <a:chOff x="77788" y="4081524"/>
            <a:chExt cx="1481931" cy="369332"/>
          </a:xfrm>
        </p:grpSpPr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77788" y="4081524"/>
              <a:ext cx="1481931" cy="369332"/>
            </a:xfrm>
            <a:prstGeom prst="rect">
              <a:avLst/>
            </a:prstGeom>
            <a:noFill/>
            <a:ln w="12700">
              <a:solidFill>
                <a:srgbClr val="00279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800" dirty="0">
                  <a:solidFill>
                    <a:srgbClr val="7F7F7F"/>
                  </a:solidFill>
                </a:rPr>
                <a:t>FLTK</a:t>
              </a:r>
            </a:p>
          </p:txBody>
        </p:sp>
        <p:pic>
          <p:nvPicPr>
            <p:cNvPr id="19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523" y="4082114"/>
              <a:ext cx="360363" cy="360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e 5"/>
          <p:cNvGrpSpPr>
            <a:grpSpLocks/>
          </p:cNvGrpSpPr>
          <p:nvPr/>
        </p:nvGrpSpPr>
        <p:grpSpPr bwMode="auto">
          <a:xfrm>
            <a:off x="1171006" y="4275981"/>
            <a:ext cx="1482725" cy="369888"/>
            <a:chOff x="77788" y="3638077"/>
            <a:chExt cx="1481932" cy="369332"/>
          </a:xfrm>
        </p:grpSpPr>
        <p:pic>
          <p:nvPicPr>
            <p:cNvPr id="23" name="Imag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27" r="7687" b="4437"/>
            <a:stretch>
              <a:fillRect/>
            </a:stretch>
          </p:blipFill>
          <p:spPr bwMode="auto">
            <a:xfrm>
              <a:off x="210506" y="3642743"/>
              <a:ext cx="316399" cy="36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77788" y="3638077"/>
              <a:ext cx="1481932" cy="369332"/>
            </a:xfrm>
            <a:prstGeom prst="rect">
              <a:avLst/>
            </a:prstGeom>
            <a:noFill/>
            <a:ln w="12700">
              <a:solidFill>
                <a:srgbClr val="00279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defTabSz="449263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800" dirty="0" err="1">
                  <a:solidFill>
                    <a:srgbClr val="7F7F7F"/>
                  </a:solidFill>
                </a:rPr>
                <a:t>Qt</a:t>
              </a:r>
              <a:endParaRPr lang="en-US" sz="1800" dirty="0">
                <a:solidFill>
                  <a:srgbClr val="7F7F7F"/>
                </a:solidFill>
              </a:endParaRPr>
            </a:p>
          </p:txBody>
        </p:sp>
      </p:grp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5821239" y="2153494"/>
            <a:ext cx="3215257" cy="652462"/>
          </a:xfrm>
          <a:prstGeom prst="rect">
            <a:avLst/>
          </a:prstGeom>
          <a:noFill/>
          <a:ln w="12700">
            <a:solidFill>
              <a:srgbClr val="0027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l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800">
                <a:solidFill>
                  <a:srgbClr val="7F7F7F"/>
                </a:solidFill>
                <a:cs typeface="DejaVu Sans" pitchFamily="34" charset="0"/>
              </a:rPr>
              <a:t>		 QGIS</a:t>
            </a:r>
          </a:p>
        </p:txBody>
      </p:sp>
      <p:pic>
        <p:nvPicPr>
          <p:cNvPr id="26" name="Picture 12" descr="D:\rruiloba\Mes documents\Téléchargements\qg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289" y="2140794"/>
            <a:ext cx="6413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15"/>
          <p:cNvSpPr>
            <a:spLocks noChangeArrowheads="1"/>
          </p:cNvSpPr>
          <p:nvPr/>
        </p:nvSpPr>
        <p:spPr bwMode="auto">
          <a:xfrm>
            <a:off x="110556" y="2132856"/>
            <a:ext cx="1973263" cy="1077913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/>
          <a:lstStyle/>
          <a:p>
            <a:pPr algn="ctr"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dirty="0">
                <a:solidFill>
                  <a:srgbClr val="7F7F7F"/>
                </a:solidFill>
              </a:rPr>
              <a:t>Monteverdi  </a:t>
            </a:r>
          </a:p>
        </p:txBody>
      </p:sp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56" y="2175719"/>
            <a:ext cx="9715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3533603" y="2134444"/>
            <a:ext cx="1891506" cy="652462"/>
          </a:xfrm>
          <a:prstGeom prst="rect">
            <a:avLst/>
          </a:prstGeom>
          <a:noFill/>
          <a:ln w="12700">
            <a:solidFill>
              <a:srgbClr val="0027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dirty="0">
                <a:solidFill>
                  <a:srgbClr val="7F7F7F"/>
                </a:solidFill>
                <a:cs typeface="DejaVu Sans" pitchFamily="34" charset="0"/>
              </a:rPr>
              <a:t>External </a:t>
            </a:r>
            <a:r>
              <a:rPr lang="en-US" sz="1800" dirty="0" smtClean="0">
                <a:solidFill>
                  <a:srgbClr val="7F7F7F"/>
                </a:solidFill>
                <a:cs typeface="DejaVu Sans" pitchFamily="34" charset="0"/>
              </a:rPr>
              <a:t>systems</a:t>
            </a:r>
            <a:endParaRPr lang="en-US" sz="1800" dirty="0">
              <a:solidFill>
                <a:srgbClr val="7F7F7F"/>
              </a:solidFill>
              <a:cs typeface="DejaVu Sans" pitchFamily="34" charset="0"/>
            </a:endParaRPr>
          </a:p>
        </p:txBody>
      </p:sp>
      <p:cxnSp>
        <p:nvCxnSpPr>
          <p:cNvPr id="33" name="Connecteur droit avec flèche 20"/>
          <p:cNvCxnSpPr>
            <a:cxnSpLocks noChangeShapeType="1"/>
            <a:stCxn id="18" idx="0"/>
            <a:endCxn id="27" idx="2"/>
          </p:cNvCxnSpPr>
          <p:nvPr/>
        </p:nvCxnSpPr>
        <p:spPr bwMode="auto">
          <a:xfrm flipH="1" flipV="1">
            <a:off x="1097188" y="3210769"/>
            <a:ext cx="7516" cy="1577975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Connecteur droit avec flèche 26"/>
          <p:cNvCxnSpPr>
            <a:cxnSpLocks noChangeShapeType="1"/>
            <a:stCxn id="24" idx="0"/>
            <a:endCxn id="27" idx="2"/>
          </p:cNvCxnSpPr>
          <p:nvPr/>
        </p:nvCxnSpPr>
        <p:spPr bwMode="auto">
          <a:xfrm flipH="1" flipV="1">
            <a:off x="1096394" y="3210769"/>
            <a:ext cx="815975" cy="1065212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Connecteur droit avec flèche 7188"/>
          <p:cNvCxnSpPr>
            <a:cxnSpLocks noChangeShapeType="1"/>
            <a:stCxn id="4" idx="0"/>
            <a:endCxn id="29" idx="2"/>
          </p:cNvCxnSpPr>
          <p:nvPr/>
        </p:nvCxnSpPr>
        <p:spPr bwMode="auto">
          <a:xfrm flipH="1" flipV="1">
            <a:off x="4479356" y="2786906"/>
            <a:ext cx="794" cy="831850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Connecteur droit avec flèche 7191"/>
          <p:cNvCxnSpPr>
            <a:cxnSpLocks noChangeShapeType="1"/>
            <a:stCxn id="4" idx="0"/>
            <a:endCxn id="25" idx="2"/>
          </p:cNvCxnSpPr>
          <p:nvPr/>
        </p:nvCxnSpPr>
        <p:spPr bwMode="auto">
          <a:xfrm flipV="1">
            <a:off x="4480150" y="2805956"/>
            <a:ext cx="2948718" cy="812800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Connecteur droit avec flèche 39"/>
          <p:cNvCxnSpPr>
            <a:cxnSpLocks noChangeShapeType="1"/>
            <a:stCxn id="24" idx="3"/>
            <a:endCxn id="4" idx="1"/>
          </p:cNvCxnSpPr>
          <p:nvPr/>
        </p:nvCxnSpPr>
        <p:spPr bwMode="auto">
          <a:xfrm>
            <a:off x="2653731" y="4460131"/>
            <a:ext cx="839788" cy="1588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ZoneTexte 44"/>
          <p:cNvSpPr txBox="1">
            <a:spLocks noChangeArrowheads="1"/>
          </p:cNvSpPr>
          <p:nvPr/>
        </p:nvSpPr>
        <p:spPr bwMode="auto">
          <a:xfrm>
            <a:off x="1215456" y="3845769"/>
            <a:ext cx="1393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sz="1400" i="1"/>
              <a:t>Coming soon</a:t>
            </a:r>
          </a:p>
        </p:txBody>
      </p:sp>
      <p:sp>
        <p:nvSpPr>
          <p:cNvPr id="53" name="Rectangle 23"/>
          <p:cNvSpPr>
            <a:spLocks noChangeArrowheads="1"/>
          </p:cNvSpPr>
          <p:nvPr/>
        </p:nvSpPr>
        <p:spPr bwMode="auto">
          <a:xfrm>
            <a:off x="6933059" y="2313831"/>
            <a:ext cx="2103437" cy="488950"/>
          </a:xfrm>
          <a:prstGeom prst="rect">
            <a:avLst/>
          </a:prstGeom>
          <a:noFill/>
          <a:ln w="12700">
            <a:solidFill>
              <a:srgbClr val="00279F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defTabSz="449263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fr-FR" sz="1800">
                <a:solidFill>
                  <a:srgbClr val="7F7F7F"/>
                </a:solidFill>
              </a:rPr>
              <a:t>SEXTANTE Plugin</a:t>
            </a:r>
            <a:endParaRPr lang="en-US" sz="1800">
              <a:solidFill>
                <a:srgbClr val="7F7F7F"/>
              </a:solidFill>
            </a:endParaRPr>
          </a:p>
        </p:txBody>
      </p:sp>
      <p:sp>
        <p:nvSpPr>
          <p:cNvPr id="54" name="Plus 53"/>
          <p:cNvSpPr/>
          <p:nvPr/>
        </p:nvSpPr>
        <p:spPr bwMode="auto">
          <a:xfrm>
            <a:off x="8751516" y="2326531"/>
            <a:ext cx="223838" cy="230188"/>
          </a:xfrm>
          <a:prstGeom prst="mathPlus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 anchorCtr="1">
            <a:spAutoFit/>
          </a:bodyPr>
          <a:lstStyle/>
          <a:p>
            <a:pPr>
              <a:defRPr/>
            </a:pPr>
            <a:endParaRPr lang="en-US"/>
          </a:p>
        </p:txBody>
      </p:sp>
      <p:cxnSp>
        <p:nvCxnSpPr>
          <p:cNvPr id="55" name="Connecteur droit avec flèche 56"/>
          <p:cNvCxnSpPr>
            <a:cxnSpLocks noChangeShapeType="1"/>
            <a:stCxn id="4" idx="0"/>
            <a:endCxn id="27" idx="3"/>
          </p:cNvCxnSpPr>
          <p:nvPr/>
        </p:nvCxnSpPr>
        <p:spPr bwMode="auto">
          <a:xfrm flipH="1" flipV="1">
            <a:off x="2083819" y="2671019"/>
            <a:ext cx="2395537" cy="947737"/>
          </a:xfrm>
          <a:prstGeom prst="straightConnector1">
            <a:avLst/>
          </a:prstGeom>
          <a:noFill/>
          <a:ln w="12700" algn="ctr">
            <a:solidFill>
              <a:srgbClr val="00279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2218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2200" dirty="0"/>
              <a:t>Contributions to </a:t>
            </a:r>
            <a:r>
              <a:rPr lang="en-GB" sz="2200" dirty="0" smtClean="0"/>
              <a:t>OSSIM:  </a:t>
            </a:r>
            <a:endParaRPr lang="en-GB" sz="2200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700" dirty="0"/>
              <a:t>Strong relations with core developers of OSSIM 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700" dirty="0"/>
              <a:t>Pleiades RPC model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2200" dirty="0"/>
              <a:t>Contributions to </a:t>
            </a:r>
            <a:r>
              <a:rPr lang="en-GB" sz="2200" dirty="0" err="1" smtClean="0"/>
              <a:t>OpenJPEG</a:t>
            </a:r>
            <a:r>
              <a:rPr lang="en-GB" sz="2200" dirty="0" smtClean="0"/>
              <a:t>:</a:t>
            </a:r>
            <a:endParaRPr lang="en-GB" sz="2200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700" dirty="0"/>
              <a:t>Open source support of JPEG2000 format to read  Pleiades data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700" dirty="0"/>
              <a:t>Strong support to the next major release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700" dirty="0"/>
              <a:t>Goal: offer a robust driver for GDAL and JPEG2000 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2200" dirty="0"/>
              <a:t>Strong interactions with QGIS project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700" dirty="0"/>
              <a:t>Participations to the regular QGIS Hack Fest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700" dirty="0"/>
              <a:t>Contribution to GSOC  project around </a:t>
            </a:r>
            <a:r>
              <a:rPr lang="en-GB" sz="1700" dirty="0" smtClean="0"/>
              <a:t>external </a:t>
            </a:r>
            <a:r>
              <a:rPr lang="en-GB" sz="1700" dirty="0"/>
              <a:t>project integration =&gt; </a:t>
            </a:r>
            <a:r>
              <a:rPr lang="en-GB" sz="1700" dirty="0" err="1"/>
              <a:t>Sextante</a:t>
            </a:r>
            <a:r>
              <a:rPr lang="en-GB" sz="1700" dirty="0"/>
              <a:t> project </a:t>
            </a:r>
            <a:endParaRPr lang="en-GB" sz="1700" dirty="0" smtClean="0"/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2200" dirty="0"/>
              <a:t>Regular participation to FOSS4G conference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Orfeo </a:t>
            </a:r>
            <a:r>
              <a:rPr lang="en-GB" dirty="0" err="1"/>
              <a:t>ToolBox</a:t>
            </a:r>
            <a:r>
              <a:rPr lang="en-GB" dirty="0"/>
              <a:t> &amp; Best </a:t>
            </a:r>
            <a:r>
              <a:rPr lang="en-GB" dirty="0" smtClean="0"/>
              <a:t>practices: </a:t>
            </a:r>
            <a:r>
              <a:rPr lang="en-GB" dirty="0" smtClean="0"/>
              <a:t>diffusion to external FOSS </a:t>
            </a:r>
            <a:r>
              <a:rPr lang="en-GB" dirty="0"/>
              <a:t>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20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dirty="0"/>
              <a:t>Test driven development best practices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600" dirty="0" err="1"/>
              <a:t>CMake</a:t>
            </a:r>
            <a:r>
              <a:rPr lang="en-GB" sz="1600" dirty="0"/>
              <a:t>, </a:t>
            </a:r>
            <a:r>
              <a:rPr lang="en-GB" sz="1600" dirty="0" err="1"/>
              <a:t>CTest</a:t>
            </a:r>
            <a:r>
              <a:rPr lang="en-GB" sz="1600" dirty="0"/>
              <a:t>, </a:t>
            </a:r>
            <a:r>
              <a:rPr lang="en-GB" sz="1600" dirty="0" err="1"/>
              <a:t>CDash</a:t>
            </a:r>
            <a:endParaRPr lang="en-GB" sz="1600" dirty="0"/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dirty="0"/>
              <a:t>Continuous integration – Nightly testing: 2500 tests!!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Orfeo </a:t>
            </a:r>
            <a:r>
              <a:rPr lang="en-GB" dirty="0" err="1" smtClean="0"/>
              <a:t>ToolBox</a:t>
            </a:r>
            <a:r>
              <a:rPr lang="en-GB" dirty="0" smtClean="0"/>
              <a:t> &amp; Best </a:t>
            </a:r>
            <a:r>
              <a:rPr lang="en-GB" dirty="0" smtClean="0"/>
              <a:t>practices: </a:t>
            </a:r>
            <a:r>
              <a:rPr lang="en-GB" dirty="0"/>
              <a:t>Maintainability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996952"/>
            <a:ext cx="4319191" cy="324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15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234430" y="1556792"/>
            <a:ext cx="8658050" cy="4608512"/>
          </a:xfrm>
        </p:spPr>
        <p:txBody>
          <a:bodyPr>
            <a:noAutofit/>
          </a:bodyPr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b="1" dirty="0" smtClean="0"/>
              <a:t>Software guide [3]:</a:t>
            </a:r>
            <a:endParaRPr lang="en-GB" b="1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First steps (Installation, Hello world, etc.),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Lots of classes use examples,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Examples of image processing chain sorted by thematic,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Tutorials.</a:t>
            </a:r>
            <a:endParaRPr lang="en-GB" sz="1600" dirty="0"/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b="1" dirty="0" err="1" smtClean="0"/>
              <a:t>Doxygen</a:t>
            </a:r>
            <a:r>
              <a:rPr lang="en-GB" b="1" dirty="0"/>
              <a:t> </a:t>
            </a:r>
            <a:r>
              <a:rPr lang="en-GB" b="1" dirty="0" smtClean="0"/>
              <a:t>[4]: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List of all OTB </a:t>
            </a:r>
            <a:r>
              <a:rPr lang="en-US" sz="1600" dirty="0" smtClean="0"/>
              <a:t>and </a:t>
            </a:r>
            <a:r>
              <a:rPr lang="en-US" sz="1600" dirty="0"/>
              <a:t>ITK classes ,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Each </a:t>
            </a:r>
            <a:r>
              <a:rPr lang="en-US" sz="1600" dirty="0"/>
              <a:t>class is described (what, how, which parameters and methods).</a:t>
            </a:r>
            <a:endParaRPr lang="en-GB" sz="1600" dirty="0"/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b="1" dirty="0" smtClean="0"/>
              <a:t>Cookbook</a:t>
            </a:r>
            <a:r>
              <a:rPr lang="en-GB" b="1" dirty="0"/>
              <a:t> </a:t>
            </a:r>
            <a:r>
              <a:rPr lang="en-GB" b="1" dirty="0" smtClean="0"/>
              <a:t>[5]: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Presentation of OTB Applications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A brief tour of Monteverdi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Recipes for various remote sensing tasks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Applications reference documentation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endParaRPr lang="en-GB" dirty="0" smtClean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38124" y="908720"/>
            <a:ext cx="8654356" cy="638547"/>
          </a:xfrm>
        </p:spPr>
        <p:txBody>
          <a:bodyPr>
            <a:noAutofit/>
          </a:bodyPr>
          <a:lstStyle/>
          <a:p>
            <a:r>
              <a:rPr lang="en-GB" dirty="0" smtClean="0"/>
              <a:t>Orfeo </a:t>
            </a:r>
            <a:r>
              <a:rPr lang="en-GB" dirty="0" err="1" smtClean="0"/>
              <a:t>ToolBox</a:t>
            </a:r>
            <a:r>
              <a:rPr lang="en-GB" dirty="0" smtClean="0"/>
              <a:t> &amp; Best </a:t>
            </a:r>
            <a:r>
              <a:rPr lang="en-GB" dirty="0" smtClean="0"/>
              <a:t>practices: </a:t>
            </a:r>
            <a:r>
              <a:rPr lang="en-GB" dirty="0" smtClean="0"/>
              <a:t>source code and </a:t>
            </a:r>
            <a:r>
              <a:rPr lang="en-GB" u="sng" dirty="0" smtClean="0"/>
              <a:t>documentation</a:t>
            </a:r>
            <a:endParaRPr lang="en-US" u="sng" dirty="0"/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962947"/>
              </p:ext>
            </p:extLst>
          </p:nvPr>
        </p:nvGraphicFramePr>
        <p:xfrm>
          <a:off x="7373375" y="1484784"/>
          <a:ext cx="1698764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" name="Photo Editor Photo" r:id="rId3" imgW="5226667" imgH="6424217" progId="MSPhotoEd.3">
                  <p:embed/>
                </p:oleObj>
              </mc:Choice>
              <mc:Fallback>
                <p:oleObj name="Photo Editor Photo" r:id="rId3" imgW="5226667" imgH="6424217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3375" y="1484784"/>
                        <a:ext cx="1698764" cy="208823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2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830244"/>
              </p:ext>
            </p:extLst>
          </p:nvPr>
        </p:nvGraphicFramePr>
        <p:xfrm>
          <a:off x="7389612" y="4149080"/>
          <a:ext cx="1649836" cy="2035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" name="Photo Editor Photo" r:id="rId5" imgW="5243014" imgH="6469941" progId="MSPhotoEd.3">
                  <p:embed/>
                </p:oleObj>
              </mc:Choice>
              <mc:Fallback>
                <p:oleObj name="Photo Editor Photo" r:id="rId5" imgW="5243014" imgH="6469941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9612" y="4149080"/>
                        <a:ext cx="1649836" cy="203549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bg2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063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2000" b="1" dirty="0" smtClean="0"/>
              <a:t>Mailing list for OTB users</a:t>
            </a:r>
            <a:r>
              <a:rPr lang="en-US" sz="2000" dirty="0" smtClean="0"/>
              <a:t>: </a:t>
            </a:r>
            <a:r>
              <a:rPr lang="en-US" sz="2000" dirty="0" smtClean="0">
                <a:hlinkClick r:id="rId2"/>
              </a:rPr>
              <a:t>otb-users@googlegroups.com</a:t>
            </a:r>
            <a:endParaRPr lang="en-US" sz="2000" dirty="0" smtClean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Developers and users can ask and answer questions,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Read daily by developers, more than a support, it is a place of exchange about your experience using OTB (bugs, evolutions, </a:t>
            </a:r>
            <a:r>
              <a:rPr lang="en-US" sz="1600" dirty="0" err="1" smtClean="0"/>
              <a:t>etc</a:t>
            </a:r>
            <a:r>
              <a:rPr lang="en-US" sz="1600" dirty="0" smtClean="0"/>
              <a:t>).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b="1" dirty="0" smtClean="0"/>
              <a:t>A blog: </a:t>
            </a:r>
            <a:r>
              <a:rPr lang="en-US" dirty="0" smtClean="0">
                <a:hlinkClick r:id="rId3"/>
              </a:rPr>
              <a:t>http://blog.orfeo-toolbox.org/</a:t>
            </a:r>
            <a:endParaRPr lang="en-US" dirty="0" smtClean="0"/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b="1" dirty="0" smtClean="0"/>
              <a:t>A wiki: </a:t>
            </a:r>
            <a:r>
              <a:rPr lang="en-US" dirty="0" smtClean="0">
                <a:hlinkClick r:id="rId4"/>
              </a:rPr>
              <a:t>http://wiki.orfeo-toolbox.org</a:t>
            </a:r>
            <a:r>
              <a:rPr lang="en-US" dirty="0" smtClean="0"/>
              <a:t>,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b="1" dirty="0" smtClean="0"/>
              <a:t>A bug tracker: </a:t>
            </a:r>
            <a:r>
              <a:rPr lang="en-US" dirty="0" smtClean="0">
                <a:hlinkClick r:id="rId5"/>
              </a:rPr>
              <a:t>http://bugs.orfeo-toolbox.org</a:t>
            </a:r>
            <a:r>
              <a:rPr lang="en-US" dirty="0" smtClean="0"/>
              <a:t>,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 smtClean="0"/>
              <a:t>Free training course: OGRS2012, LTC2013, Summer school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 smtClean="0"/>
              <a:t>Commercial training course: </a:t>
            </a:r>
            <a:r>
              <a:rPr lang="en-US" dirty="0" smtClean="0">
                <a:hlinkClick r:id="rId6"/>
              </a:rPr>
              <a:t>http://www.orfeo-toolbox.c-s.fr/</a:t>
            </a:r>
            <a:endParaRPr lang="en-US" dirty="0" smtClean="0"/>
          </a:p>
          <a:p>
            <a:pPr marL="277813" lvl="2" indent="-277813" defTabSz="449263" fontAlgn="base">
              <a:lnSpc>
                <a:spcPct val="90000"/>
              </a:lnSpc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2000" dirty="0"/>
              <a:t>Meet the </a:t>
            </a:r>
            <a:r>
              <a:rPr lang="en-US" sz="2000" dirty="0" smtClean="0"/>
              <a:t>users: </a:t>
            </a:r>
            <a:r>
              <a:rPr lang="en-US" sz="2000" dirty="0"/>
              <a:t>SS2 symposium, OGRS, </a:t>
            </a:r>
            <a:r>
              <a:rPr lang="en-US" sz="2000" dirty="0" err="1"/>
              <a:t>Esa</a:t>
            </a:r>
            <a:r>
              <a:rPr lang="en-US" sz="2000" dirty="0"/>
              <a:t> Live Planet conference, IGARSS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Orfeo </a:t>
            </a:r>
            <a:r>
              <a:rPr lang="en-GB" dirty="0" err="1" smtClean="0"/>
              <a:t>ToolBox</a:t>
            </a:r>
            <a:r>
              <a:rPr lang="en-GB" dirty="0" smtClean="0"/>
              <a:t> </a:t>
            </a:r>
            <a:r>
              <a:rPr lang="en-GB" dirty="0" smtClean="0"/>
              <a:t>&amp; </a:t>
            </a:r>
            <a:r>
              <a:rPr lang="en-GB" dirty="0" smtClean="0"/>
              <a:t>best practices: </a:t>
            </a:r>
            <a:r>
              <a:rPr lang="en-GB" dirty="0"/>
              <a:t>strong interaction with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0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77813" indent="-277813" defTabSz="449263">
              <a:spcBef>
                <a:spcPts val="1550"/>
              </a:spcBef>
              <a:buClr>
                <a:srgbClr val="00B050"/>
              </a:buClr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dirty="0"/>
              <a:t>Background</a:t>
            </a:r>
          </a:p>
          <a:p>
            <a:pPr marL="719138" lvl="1" indent="-250825" defTabSz="449263">
              <a:lnSpc>
                <a:spcPct val="80000"/>
              </a:lnSpc>
              <a:spcBef>
                <a:spcPts val="875"/>
              </a:spcBef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600" dirty="0"/>
              <a:t>Context</a:t>
            </a:r>
          </a:p>
          <a:p>
            <a:pPr marL="719138" lvl="1" indent="-250825" defTabSz="449263">
              <a:lnSpc>
                <a:spcPct val="80000"/>
              </a:lnSpc>
              <a:spcBef>
                <a:spcPts val="875"/>
              </a:spcBef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600" dirty="0"/>
              <a:t>History</a:t>
            </a:r>
          </a:p>
          <a:p>
            <a:pPr marL="719138" lvl="1" indent="-250825" defTabSz="449263">
              <a:lnSpc>
                <a:spcPct val="80000"/>
              </a:lnSpc>
              <a:spcBef>
                <a:spcPts val="875"/>
              </a:spcBef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600" dirty="0"/>
              <a:t>Free and Open Source Solution</a:t>
            </a:r>
          </a:p>
          <a:p>
            <a:pPr marL="277813" indent="-277813" defTabSz="449263">
              <a:spcBef>
                <a:spcPts val="1550"/>
              </a:spcBef>
              <a:buClr>
                <a:srgbClr val="00B050"/>
              </a:buClr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dirty="0"/>
              <a:t>What is OTB ?</a:t>
            </a:r>
          </a:p>
          <a:p>
            <a:pPr marL="342900" indent="-342900">
              <a:buFont typeface="Arial" pitchFamily="34" charset="0"/>
              <a:buChar char="•"/>
            </a:pPr>
            <a:endParaRPr lang="en-GB" sz="2800" dirty="0"/>
          </a:p>
          <a:p>
            <a:pPr marL="277813" indent="-277813" defTabSz="449263">
              <a:spcBef>
                <a:spcPts val="1550"/>
              </a:spcBef>
              <a:buClr>
                <a:srgbClr val="00B050"/>
              </a:buClr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dirty="0"/>
              <a:t>OTB </a:t>
            </a:r>
            <a:r>
              <a:rPr lang="en-GB" dirty="0" smtClean="0"/>
              <a:t>uses cases</a:t>
            </a:r>
            <a:endParaRPr lang="en-GB" dirty="0"/>
          </a:p>
          <a:p>
            <a:pPr marL="342900" indent="-342900">
              <a:buFont typeface="Arial" pitchFamily="34" charset="0"/>
              <a:buChar char="•"/>
            </a:pPr>
            <a:endParaRPr lang="en-GB" sz="2800" dirty="0"/>
          </a:p>
          <a:p>
            <a:pPr marL="277813" indent="-277813" defTabSz="449263">
              <a:spcBef>
                <a:spcPts val="1550"/>
              </a:spcBef>
              <a:buClr>
                <a:srgbClr val="00B050"/>
              </a:buClr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dirty="0"/>
              <a:t>Conclusion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8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179512" y="1556792"/>
            <a:ext cx="8691591" cy="2808312"/>
          </a:xfrm>
        </p:spPr>
        <p:txBody>
          <a:bodyPr>
            <a:noAutofit/>
          </a:bodyPr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/>
              <a:t>The Orfeo Toolbox (OTB) is a software library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F</a:t>
            </a:r>
            <a:r>
              <a:rPr lang="en-US" sz="1600" dirty="0" smtClean="0"/>
              <a:t>irst mission: provide </a:t>
            </a:r>
            <a:r>
              <a:rPr lang="en-US" sz="1600" dirty="0"/>
              <a:t>building blocks to build applications in remote sensing image analysis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User targets: software </a:t>
            </a:r>
            <a:r>
              <a:rPr lang="en-US" sz="1600" dirty="0"/>
              <a:t>developers with a good knowledge of C++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/>
              <a:t>Need for a better </a:t>
            </a:r>
            <a:r>
              <a:rPr lang="en-US" dirty="0" smtClean="0"/>
              <a:t>accessibility : Using </a:t>
            </a:r>
            <a:r>
              <a:rPr lang="en-US" dirty="0"/>
              <a:t>OTB features without a line of code</a:t>
            </a:r>
          </a:p>
          <a:p>
            <a:pPr marL="381000" indent="-381000">
              <a:buFont typeface="Wingdings" pitchFamily="2" charset="2"/>
              <a:buChar char="à"/>
            </a:pPr>
            <a:r>
              <a:rPr lang="en-US" b="1" dirty="0" smtClean="0">
                <a:sym typeface="Wingdings" pitchFamily="2" charset="2"/>
              </a:rPr>
              <a:t>OTB </a:t>
            </a:r>
            <a:r>
              <a:rPr lang="en-US" b="1" dirty="0">
                <a:sym typeface="Wingdings" pitchFamily="2" charset="2"/>
              </a:rPr>
              <a:t>Applications are a set of user tools for specific image processing tasks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Anyone can use OTB image processing algorithms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Less flexibility compared to writing your own </a:t>
            </a:r>
            <a:r>
              <a:rPr lang="en-US" sz="1600" dirty="0" smtClean="0"/>
              <a:t>program</a:t>
            </a:r>
            <a:endParaRPr lang="en-US" sz="16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38124" y="908720"/>
            <a:ext cx="8654355" cy="504056"/>
          </a:xfrm>
        </p:spPr>
        <p:txBody>
          <a:bodyPr>
            <a:normAutofit/>
          </a:bodyPr>
          <a:lstStyle/>
          <a:p>
            <a:r>
              <a:rPr lang="en-US" dirty="0" smtClean="0"/>
              <a:t>Orfeo </a:t>
            </a:r>
            <a:r>
              <a:rPr lang="en-US" dirty="0" err="1" smtClean="0"/>
              <a:t>ToolBox</a:t>
            </a:r>
            <a:r>
              <a:rPr lang="en-US" dirty="0" smtClean="0"/>
              <a:t> - OTB Applications framework</a:t>
            </a:r>
            <a:endParaRPr lang="en-US" dirty="0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3851920" y="4509120"/>
            <a:ext cx="5112568" cy="1903209"/>
            <a:chOff x="1114" y="1965"/>
            <a:chExt cx="4244" cy="1959"/>
          </a:xfrm>
        </p:grpSpPr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3121" y="1965"/>
              <a:ext cx="1301" cy="673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200" dirty="0" smtClean="0"/>
                <a:t>Application’s</a:t>
              </a:r>
            </a:p>
            <a:p>
              <a:pPr algn="ctr"/>
              <a:r>
                <a:rPr lang="en-US" sz="1200" dirty="0" smtClean="0"/>
                <a:t>functionalities</a:t>
              </a:r>
            </a:p>
            <a:p>
              <a:pPr algn="ctr"/>
              <a:r>
                <a:rPr lang="en-US" sz="1200" dirty="0" smtClean="0"/>
                <a:t>(shared library)</a:t>
              </a:r>
              <a:endParaRPr lang="en-US" sz="1200" dirty="0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1114" y="1965"/>
              <a:ext cx="1222" cy="1763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r-FR" sz="1400" dirty="0"/>
                <a:t>OTB Application</a:t>
              </a:r>
            </a:p>
            <a:p>
              <a:pPr algn="ctr"/>
              <a:r>
                <a:rPr lang="fr-FR" sz="1400" dirty="0"/>
                <a:t>Framework</a:t>
              </a:r>
            </a:p>
          </p:txBody>
        </p:sp>
        <p:sp>
          <p:nvSpPr>
            <p:cNvPr id="7" name="AutoShape 8"/>
            <p:cNvSpPr>
              <a:spLocks noChangeArrowheads="1"/>
            </p:cNvSpPr>
            <p:nvPr/>
          </p:nvSpPr>
          <p:spPr bwMode="auto">
            <a:xfrm>
              <a:off x="2403" y="3044"/>
              <a:ext cx="630" cy="392"/>
            </a:xfrm>
            <a:prstGeom prst="rightArrow">
              <a:avLst>
                <a:gd name="adj1" fmla="val 50000"/>
                <a:gd name="adj2" fmla="val 40179"/>
              </a:avLst>
            </a:prstGeom>
            <a:solidFill>
              <a:srgbClr val="FF33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r-FR" sz="1200" dirty="0" err="1"/>
                <a:t>provides</a:t>
              </a:r>
              <a:endParaRPr lang="fr-FR" sz="1200" dirty="0"/>
            </a:p>
          </p:txBody>
        </p:sp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2353" y="2218"/>
              <a:ext cx="743" cy="420"/>
            </a:xfrm>
            <a:prstGeom prst="leftRightArrow">
              <a:avLst>
                <a:gd name="adj1" fmla="val 50000"/>
                <a:gd name="adj2" fmla="val 38901"/>
              </a:avLst>
            </a:prstGeom>
            <a:solidFill>
              <a:srgbClr val="FF3300"/>
            </a:solidFill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r-FR" sz="1200" dirty="0" err="1"/>
                <a:t>connects</a:t>
              </a:r>
              <a:r>
                <a:rPr lang="fr-FR" sz="1200" dirty="0"/>
                <a:t> to</a:t>
              </a:r>
            </a:p>
          </p:txBody>
        </p:sp>
        <p:graphicFrame>
          <p:nvGraphicFramePr>
            <p:cNvPr id="9" name="Object 10"/>
            <p:cNvGraphicFramePr>
              <a:graphicFrameLocks noChangeAspect="1"/>
            </p:cNvGraphicFramePr>
            <p:nvPr/>
          </p:nvGraphicFramePr>
          <p:xfrm>
            <a:off x="3080" y="3553"/>
            <a:ext cx="767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2" name="Photo Editor Photo" r:id="rId3" imgW="4580017" imgH="1546994" progId="MSPhotoEd.3">
                    <p:embed/>
                  </p:oleObj>
                </mc:Choice>
                <mc:Fallback>
                  <p:oleObj name="Photo Editor Photo" r:id="rId3" imgW="4580017" imgH="1546994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0" y="3553"/>
                          <a:ext cx="767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0800">
                              <a:solidFill>
                                <a:srgbClr val="00279F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1"/>
            <p:cNvGraphicFramePr>
              <a:graphicFrameLocks noChangeAspect="1"/>
            </p:cNvGraphicFramePr>
            <p:nvPr/>
          </p:nvGraphicFramePr>
          <p:xfrm>
            <a:off x="3256" y="3083"/>
            <a:ext cx="527" cy="4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3" name="Photo Editor Photo" r:id="rId5" imgW="1523810" imgH="1173582" progId="MSPhotoEd.3">
                    <p:embed/>
                  </p:oleObj>
                </mc:Choice>
                <mc:Fallback>
                  <p:oleObj name="Photo Editor Photo" r:id="rId5" imgW="1523810" imgH="1173582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6" y="3083"/>
                          <a:ext cx="527" cy="4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50800">
                              <a:solidFill>
                                <a:srgbClr val="00279F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3292" y="2750"/>
              <a:ext cx="352" cy="286"/>
            </a:xfrm>
            <a:prstGeom prst="rect">
              <a:avLst/>
            </a:prstGeom>
            <a:solidFill>
              <a:schemeClr val="bg2"/>
            </a:solidFill>
            <a:ln w="508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fr-FR" sz="2000" baseline="30000">
                  <a:solidFill>
                    <a:schemeClr val="bg1"/>
                  </a:solidFill>
                </a:rPr>
                <a:t>&gt;_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3806" y="2745"/>
              <a:ext cx="1552" cy="1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279F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rgbClr val="0099CC"/>
                  </a:solidFill>
                  <a:latin typeface="Tahoma" pitchFamily="34" charset="0"/>
                </a:defRPr>
              </a:lvl1pPr>
              <a:lvl2pPr marL="742950" indent="-285750" eaLnBrk="0" hangingPunct="0">
                <a:defRPr sz="2800">
                  <a:solidFill>
                    <a:srgbClr val="0099CC"/>
                  </a:solidFill>
                  <a:latin typeface="Tahoma" pitchFamily="34" charset="0"/>
                </a:defRPr>
              </a:lvl2pPr>
              <a:lvl3pPr marL="1143000" indent="-228600" eaLnBrk="0" hangingPunct="0">
                <a:defRPr sz="2800">
                  <a:solidFill>
                    <a:srgbClr val="0099CC"/>
                  </a:solidFill>
                  <a:latin typeface="Tahoma" pitchFamily="34" charset="0"/>
                </a:defRPr>
              </a:lvl3pPr>
              <a:lvl4pPr marL="1600200" indent="-228600" eaLnBrk="0" hangingPunct="0">
                <a:defRPr sz="2800">
                  <a:solidFill>
                    <a:srgbClr val="0099CC"/>
                  </a:solidFill>
                  <a:latin typeface="Tahoma" pitchFamily="34" charset="0"/>
                </a:defRPr>
              </a:lvl4pPr>
              <a:lvl5pPr marL="2057400" indent="-228600" eaLnBrk="0" hangingPunct="0">
                <a:defRPr sz="2800">
                  <a:solidFill>
                    <a:srgbClr val="0099CC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99CC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99CC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99CC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99CC"/>
                  </a:solidFill>
                  <a:latin typeface="Tahoma" pitchFamily="34" charset="0"/>
                </a:defRPr>
              </a:lvl9pPr>
            </a:lstStyle>
            <a:p>
              <a:pPr eaLnBrk="1" hangingPunct="1"/>
              <a:r>
                <a:rPr lang="en-US" sz="1200" dirty="0" smtClean="0">
                  <a:solidFill>
                    <a:schemeClr val="tx1"/>
                  </a:solidFill>
                </a:rPr>
                <a:t>Command line launcher</a:t>
              </a:r>
            </a:p>
            <a:p>
              <a:pPr eaLnBrk="1" hangingPunct="1"/>
              <a:endParaRPr lang="en-US" sz="1200" dirty="0" smtClean="0">
                <a:solidFill>
                  <a:schemeClr val="tx1"/>
                </a:solidFill>
              </a:endParaRPr>
            </a:p>
            <a:p>
              <a:pPr eaLnBrk="1" hangingPunct="1"/>
              <a:r>
                <a:rPr lang="en-US" sz="1200" dirty="0" smtClean="0">
                  <a:solidFill>
                    <a:schemeClr val="tx1"/>
                  </a:solidFill>
                </a:rPr>
                <a:t>GUI launcher</a:t>
              </a:r>
            </a:p>
            <a:p>
              <a:pPr eaLnBrk="1" hangingPunct="1"/>
              <a:endParaRPr lang="en-US" sz="1200" dirty="0" smtClean="0">
                <a:solidFill>
                  <a:schemeClr val="tx1"/>
                </a:solidFill>
              </a:endParaRPr>
            </a:p>
            <a:p>
              <a:pPr eaLnBrk="1" hangingPunct="1"/>
              <a:r>
                <a:rPr lang="en-US" sz="1200" dirty="0" smtClean="0">
                  <a:solidFill>
                    <a:schemeClr val="tx1"/>
                  </a:solidFill>
                </a:rPr>
                <a:t>Python package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AutoShape 14"/>
            <p:cNvSpPr>
              <a:spLocks/>
            </p:cNvSpPr>
            <p:nvPr/>
          </p:nvSpPr>
          <p:spPr bwMode="auto">
            <a:xfrm>
              <a:off x="3072" y="2719"/>
              <a:ext cx="56" cy="1060"/>
            </a:xfrm>
            <a:prstGeom prst="leftBrace">
              <a:avLst>
                <a:gd name="adj1" fmla="val 157738"/>
                <a:gd name="adj2" fmla="val 50000"/>
              </a:avLst>
            </a:prstGeom>
            <a:noFill/>
            <a:ln w="28575">
              <a:solidFill>
                <a:schemeClr val="bg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fr-FR">
                <a:solidFill>
                  <a:schemeClr val="bg2"/>
                </a:solidFill>
              </a:endParaRPr>
            </a:p>
          </p:txBody>
        </p:sp>
      </p:grpSp>
      <p:sp>
        <p:nvSpPr>
          <p:cNvPr id="14" name="ZoneTexte 13"/>
          <p:cNvSpPr txBox="1"/>
          <p:nvPr/>
        </p:nvSpPr>
        <p:spPr>
          <a:xfrm>
            <a:off x="251520" y="4477700"/>
            <a:ext cx="3456384" cy="1848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3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i="1" dirty="0" smtClean="0"/>
              <a:t>Technical aspects:</a:t>
            </a:r>
          </a:p>
          <a:p>
            <a:pPr marL="261938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i="1" dirty="0" smtClean="0"/>
              <a:t>A program (actually a shared library) providing a simple access to one or several functionalities of the toolbox.</a:t>
            </a:r>
          </a:p>
          <a:p>
            <a:pPr marL="261938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i="1" dirty="0" smtClean="0"/>
              <a:t>The same application can be used in several ways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78098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fr-FR" dirty="0"/>
              <a:t>Application « modules » </a:t>
            </a:r>
            <a:r>
              <a:rPr lang="fr-FR" dirty="0" err="1"/>
              <a:t>framework</a:t>
            </a:r>
            <a:endParaRPr lang="fr-FR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600" dirty="0"/>
              <a:t>Bundle simple or more complex pipelines to access OTB </a:t>
            </a:r>
            <a:r>
              <a:rPr lang="en-GB" sz="1600" dirty="0" smtClean="0"/>
              <a:t>functionalities</a:t>
            </a:r>
            <a:endParaRPr lang="en-GB" sz="1600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600" dirty="0"/>
              <a:t>Integrated documentation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dirty="0"/>
              <a:t>Reuse in several </a:t>
            </a:r>
            <a:r>
              <a:rPr lang="en-GB" dirty="0" smtClean="0"/>
              <a:t>contexts:</a:t>
            </a:r>
            <a:endParaRPr lang="en-GB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600" dirty="0"/>
              <a:t>Command line</a:t>
            </a:r>
          </a:p>
          <a:p>
            <a:pPr marL="1484313" lvl="1" indent="-568325" defTabSz="449263">
              <a:tabLst>
                <a:tab pos="276225" algn="l"/>
                <a:tab pos="381000" algn="l"/>
                <a:tab pos="830263" algn="l"/>
                <a:tab pos="1279525" algn="l"/>
                <a:tab pos="1728788" algn="l"/>
                <a:tab pos="2178050" algn="l"/>
                <a:tab pos="2627313" algn="l"/>
                <a:tab pos="3076575" algn="l"/>
                <a:tab pos="3525838" algn="l"/>
                <a:tab pos="3975100" algn="l"/>
                <a:tab pos="4424363" algn="l"/>
                <a:tab pos="4873625" algn="l"/>
                <a:tab pos="5322888" algn="l"/>
                <a:tab pos="5772150" algn="l"/>
                <a:tab pos="6221413" algn="l"/>
                <a:tab pos="6670675" algn="l"/>
                <a:tab pos="7119938" algn="l"/>
                <a:tab pos="7569200" algn="l"/>
                <a:tab pos="8018463" algn="l"/>
                <a:tab pos="8467725" algn="l"/>
                <a:tab pos="8916988" algn="l"/>
              </a:tabLst>
            </a:pPr>
            <a:endParaRPr lang="en-GB" sz="1800" dirty="0"/>
          </a:p>
          <a:p>
            <a:pPr marL="915988" lvl="1" indent="0" defTabSz="449263">
              <a:buNone/>
              <a:tabLst>
                <a:tab pos="276225" algn="l"/>
                <a:tab pos="381000" algn="l"/>
                <a:tab pos="830263" algn="l"/>
                <a:tab pos="1279525" algn="l"/>
                <a:tab pos="1728788" algn="l"/>
                <a:tab pos="2178050" algn="l"/>
                <a:tab pos="2627313" algn="l"/>
                <a:tab pos="3076575" algn="l"/>
                <a:tab pos="3525838" algn="l"/>
                <a:tab pos="3975100" algn="l"/>
                <a:tab pos="4424363" algn="l"/>
                <a:tab pos="4873625" algn="l"/>
                <a:tab pos="5322888" algn="l"/>
                <a:tab pos="5772150" algn="l"/>
                <a:tab pos="6221413" algn="l"/>
                <a:tab pos="6670675" algn="l"/>
                <a:tab pos="7119938" algn="l"/>
                <a:tab pos="7569200" algn="l"/>
                <a:tab pos="8018463" algn="l"/>
                <a:tab pos="8467725" algn="l"/>
                <a:tab pos="8916988" algn="l"/>
              </a:tabLst>
            </a:pPr>
            <a:endParaRPr lang="en-GB" sz="1800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600" dirty="0"/>
              <a:t>Python/Java</a:t>
            </a:r>
          </a:p>
          <a:p>
            <a:pPr marL="276225" indent="-276225" defTabSz="449263">
              <a:buClrTx/>
              <a:buFontTx/>
              <a:buChar char=" "/>
              <a:tabLst>
                <a:tab pos="276225" algn="l"/>
                <a:tab pos="381000" algn="l"/>
                <a:tab pos="830263" algn="l"/>
                <a:tab pos="1279525" algn="l"/>
                <a:tab pos="1728788" algn="l"/>
                <a:tab pos="2178050" algn="l"/>
                <a:tab pos="2627313" algn="l"/>
                <a:tab pos="3076575" algn="l"/>
                <a:tab pos="3525838" algn="l"/>
                <a:tab pos="3975100" algn="l"/>
                <a:tab pos="4424363" algn="l"/>
                <a:tab pos="4873625" algn="l"/>
                <a:tab pos="5322888" algn="l"/>
                <a:tab pos="5772150" algn="l"/>
                <a:tab pos="6221413" algn="l"/>
                <a:tab pos="6670675" algn="l"/>
                <a:tab pos="7119938" algn="l"/>
                <a:tab pos="7569200" algn="l"/>
                <a:tab pos="8018463" algn="l"/>
                <a:tab pos="8467725" algn="l"/>
                <a:tab pos="8916988" algn="l"/>
              </a:tabLst>
            </a:pPr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Orfeo </a:t>
            </a:r>
            <a:r>
              <a:rPr lang="en-US" dirty="0" err="1"/>
              <a:t>ToolBox</a:t>
            </a:r>
            <a:r>
              <a:rPr lang="en-US" dirty="0"/>
              <a:t> - OTB Applications framework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7" b="22577"/>
          <a:stretch>
            <a:fillRect/>
          </a:stretch>
        </p:blipFill>
        <p:spPr bwMode="auto">
          <a:xfrm>
            <a:off x="2362254" y="4365104"/>
            <a:ext cx="4812969" cy="1836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7027" b="2257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52"/>
          <a:stretch/>
        </p:blipFill>
        <p:spPr bwMode="auto">
          <a:xfrm>
            <a:off x="888528" y="3573016"/>
            <a:ext cx="8147968" cy="592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0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dirty="0"/>
              <a:t>Reuse in several </a:t>
            </a:r>
            <a:r>
              <a:rPr lang="en-GB" dirty="0" smtClean="0"/>
              <a:t>contexts:</a:t>
            </a:r>
            <a:endParaRPr lang="en-GB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sz="1600" dirty="0"/>
              <a:t>Automatically </a:t>
            </a:r>
            <a:r>
              <a:rPr lang="en-GB" sz="1600" dirty="0"/>
              <a:t>generated GUI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Orfeo </a:t>
            </a:r>
            <a:r>
              <a:rPr lang="en-US" dirty="0" err="1"/>
              <a:t>ToolBox</a:t>
            </a:r>
            <a:r>
              <a:rPr lang="en-US" dirty="0"/>
              <a:t> - OTB Applications framework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608375"/>
            <a:ext cx="3319955" cy="4580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077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dirty="0"/>
              <a:t>QGIS : an open-source GIS which grow   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GB" dirty="0"/>
              <a:t>OTB as plugin in QGIS: 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/>
              <a:t>based on QGIS plug-in framework and SEXTANTE project 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Orfeo </a:t>
            </a:r>
            <a:r>
              <a:rPr lang="en-US" dirty="0" err="1"/>
              <a:t>ToolBox</a:t>
            </a:r>
            <a:r>
              <a:rPr lang="en-US" dirty="0"/>
              <a:t> - OTB Applications framework</a:t>
            </a:r>
            <a:endParaRPr lang="en-US" dirty="0"/>
          </a:p>
        </p:txBody>
      </p:sp>
      <p:pic>
        <p:nvPicPr>
          <p:cNvPr id="4" name="Picture 5" descr="C:\Users\msavinau\Pictures\meanshift_qgis_ot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952"/>
            <a:ext cx="5696446" cy="3039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387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77813" lvl="0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 smtClean="0">
                <a:solidFill>
                  <a:prstClr val="black"/>
                </a:solidFill>
              </a:rPr>
              <a:t>Monteverdi: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>
                <a:solidFill>
                  <a:prstClr val="black"/>
                </a:solidFill>
              </a:rPr>
              <a:t>Export OTB </a:t>
            </a:r>
            <a:r>
              <a:rPr lang="en-US" sz="1600" dirty="0" err="1" smtClean="0">
                <a:solidFill>
                  <a:prstClr val="black"/>
                </a:solidFill>
              </a:rPr>
              <a:t>functionnalities</a:t>
            </a:r>
            <a:endParaRPr lang="en-US" sz="1600" dirty="0" smtClean="0">
              <a:solidFill>
                <a:prstClr val="black"/>
              </a:solidFill>
            </a:endParaRP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>
                <a:solidFill>
                  <a:prstClr val="black"/>
                </a:solidFill>
              </a:rPr>
              <a:t>modular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Orfeo </a:t>
            </a:r>
            <a:r>
              <a:rPr lang="en-US" dirty="0" err="1" smtClean="0"/>
              <a:t>ToolBox</a:t>
            </a:r>
            <a:r>
              <a:rPr lang="en-US" dirty="0"/>
              <a:t> </a:t>
            </a:r>
            <a:r>
              <a:rPr lang="en-US" dirty="0" smtClean="0"/>
              <a:t>– Monteverdi: bringing OTB </a:t>
            </a:r>
            <a:r>
              <a:rPr lang="en-US" dirty="0"/>
              <a:t>power to the end </a:t>
            </a:r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419475" y="2238375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279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6" name="Picture 3" descr="vie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75" y="3173127"/>
            <a:ext cx="5376540" cy="3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119563" y="2128838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279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8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06209"/>
            <a:ext cx="2092917" cy="326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919538" y="2914650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279F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10" name="Picture 7" descr="trait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09"/>
          <a:stretch>
            <a:fillRect/>
          </a:stretch>
        </p:blipFill>
        <p:spPr bwMode="auto">
          <a:xfrm>
            <a:off x="4943476" y="1565275"/>
            <a:ext cx="3929062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28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dirty="0" smtClean="0"/>
              <a:t>Geometry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err="1" smtClean="0"/>
              <a:t>Orthorectification</a:t>
            </a:r>
            <a:r>
              <a:rPr lang="en-US" sz="1600" dirty="0" smtClean="0"/>
              <a:t>, 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err="1" smtClean="0"/>
              <a:t>reprojection</a:t>
            </a:r>
            <a:r>
              <a:rPr lang="en-US" sz="1600" dirty="0" smtClean="0"/>
              <a:t> of </a:t>
            </a:r>
            <a:r>
              <a:rPr lang="en-US" sz="1600" dirty="0" err="1" smtClean="0"/>
              <a:t>ortho</a:t>
            </a:r>
            <a:r>
              <a:rPr lang="en-US" sz="1600" dirty="0" smtClean="0"/>
              <a:t>-images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smtClean="0"/>
              <a:t>Superimpose two images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dirty="0" smtClean="0"/>
              <a:t>Filtering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smtClean="0"/>
              <a:t>Feature Extraction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err="1" smtClean="0"/>
              <a:t>Meanshift</a:t>
            </a:r>
            <a:r>
              <a:rPr lang="en-US" sz="1600" dirty="0" smtClean="0"/>
              <a:t> clustering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smtClean="0"/>
              <a:t>Pan-sharpen an image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smtClean="0"/>
              <a:t>Band math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smtClean="0"/>
              <a:t>Change detection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smtClean="0"/>
              <a:t>Threshold</a:t>
            </a:r>
          </a:p>
          <a:p>
            <a:pPr marL="277813" indent="-277813" defTabSz="449263" fontAlgn="base">
              <a:lnSpc>
                <a:spcPct val="60000"/>
              </a:lnSpc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dirty="0" err="1" smtClean="0"/>
              <a:t>Miscanlenious</a:t>
            </a:r>
            <a:r>
              <a:rPr lang="en-US" dirty="0" smtClean="0"/>
              <a:t>: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Classification, radiometric corrections, image comparison, …</a:t>
            </a:r>
          </a:p>
          <a:p>
            <a:pPr marL="457200" lvl="1" indent="0" algn="ctr">
              <a:lnSpc>
                <a:spcPct val="60000"/>
              </a:lnSpc>
              <a:spcBef>
                <a:spcPct val="69000"/>
              </a:spcBef>
              <a:buNone/>
              <a:defRPr/>
            </a:pPr>
            <a:r>
              <a:rPr lang="en-US" sz="2000" b="1" dirty="0" smtClean="0"/>
              <a:t>Modular: adding new processing modules or executable is possible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38124" y="1124744"/>
            <a:ext cx="8654355" cy="504056"/>
          </a:xfrm>
        </p:spPr>
        <p:txBody>
          <a:bodyPr>
            <a:noAutofit/>
          </a:bodyPr>
          <a:lstStyle/>
          <a:p>
            <a:r>
              <a:rPr lang="en-US" dirty="0"/>
              <a:t>Orfeo </a:t>
            </a:r>
            <a:r>
              <a:rPr lang="en-US" dirty="0" err="1"/>
              <a:t>ToolBox</a:t>
            </a:r>
            <a:r>
              <a:rPr lang="en-US" dirty="0"/>
              <a:t> – Monteverdi: bringing OTB power to the end </a:t>
            </a:r>
            <a:r>
              <a:rPr lang="en-US" dirty="0" smtClean="0"/>
              <a:t>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8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GB" dirty="0"/>
              <a:t>Export any product or processing result as KMZ for viewing in </a:t>
            </a:r>
            <a:r>
              <a:rPr lang="en-GB" dirty="0" err="1" smtClean="0"/>
              <a:t>GoogleEarth</a:t>
            </a:r>
            <a:endParaRPr lang="en-GB" dirty="0" smtClean="0"/>
          </a:p>
          <a:p>
            <a:r>
              <a:rPr lang="en-GB" dirty="0"/>
              <a:t>Register GCPs between a scene and Open Street Map data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Orfeo </a:t>
            </a:r>
            <a:r>
              <a:rPr lang="en-US" dirty="0" err="1"/>
              <a:t>ToolBox</a:t>
            </a:r>
            <a:r>
              <a:rPr lang="en-US" dirty="0"/>
              <a:t> – Monteverdi: bringing OTB power to the end users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09763" y="1347788"/>
            <a:ext cx="990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pic>
        <p:nvPicPr>
          <p:cNvPr id="5" name="Picture 4" descr="snpa_CharterToo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19528"/>
            <a:ext cx="3881360" cy="265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apture_ecran_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767" y="2710727"/>
            <a:ext cx="3645645" cy="266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825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2539" y="1508140"/>
            <a:ext cx="8658050" cy="4608512"/>
          </a:xfrm>
        </p:spPr>
        <p:txBody>
          <a:bodyPr>
            <a:noAutofit/>
          </a:bodyPr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dirty="0"/>
              <a:t>Next major version in 2013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/>
              <a:t>Based on </a:t>
            </a:r>
            <a:r>
              <a:rPr lang="en-GB" sz="1600" dirty="0" err="1"/>
              <a:t>Qt</a:t>
            </a:r>
            <a:r>
              <a:rPr lang="en-GB" sz="1600" dirty="0"/>
              <a:t> </a:t>
            </a:r>
            <a:r>
              <a:rPr lang="en-GB" sz="1600" dirty="0"/>
              <a:t>framework to enhance user experience</a:t>
            </a:r>
            <a:endParaRPr lang="en-GB" sz="1600" dirty="0"/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/>
              <a:t>Interconnect OTB application framework with a user friendly HMI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 smtClean="0"/>
              <a:t>New </a:t>
            </a:r>
            <a:r>
              <a:rPr lang="en-GB" sz="1600" dirty="0"/>
              <a:t>visualisation tool</a:t>
            </a:r>
            <a:endParaRPr lang="en-GB" sz="1600" dirty="0"/>
          </a:p>
          <a:p>
            <a:pPr marL="457200" lvl="1" indent="0">
              <a:spcBef>
                <a:spcPct val="50000"/>
              </a:spcBef>
              <a:buClr>
                <a:schemeClr val="tx2"/>
              </a:buClr>
              <a:buNone/>
            </a:pPr>
            <a:endParaRPr lang="en-GB" sz="1600" dirty="0"/>
          </a:p>
          <a:p>
            <a:pPr lvl="1"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Ü"/>
            </a:pPr>
            <a:endParaRPr lang="en-GB" sz="1600" dirty="0"/>
          </a:p>
          <a:p>
            <a:pPr lvl="1"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Ü"/>
            </a:pPr>
            <a:endParaRPr lang="en-GB" sz="1600" dirty="0"/>
          </a:p>
          <a:p>
            <a:pPr lvl="1"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Ü"/>
            </a:pPr>
            <a:endParaRPr lang="en-GB" sz="1600" dirty="0" smtClean="0"/>
          </a:p>
          <a:p>
            <a:pPr lvl="1">
              <a:spcBef>
                <a:spcPct val="50000"/>
              </a:spcBef>
              <a:buClr>
                <a:schemeClr val="tx2"/>
              </a:buClr>
              <a:buFont typeface="Wingdings" pitchFamily="2" charset="2"/>
              <a:buChar char="Ü"/>
            </a:pPr>
            <a:endParaRPr lang="en-GB" sz="1600" dirty="0"/>
          </a:p>
          <a:p>
            <a:pPr marL="457200" lvl="1" indent="0">
              <a:spcBef>
                <a:spcPct val="50000"/>
              </a:spcBef>
              <a:buClr>
                <a:schemeClr val="tx2"/>
              </a:buClr>
              <a:buNone/>
            </a:pPr>
            <a:endParaRPr lang="en-GB" sz="1600" dirty="0"/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/>
              <a:t>Based on product database</a:t>
            </a:r>
          </a:p>
          <a:p>
            <a:pPr marL="719138" lvl="1" indent="-250825" defTabSz="449263" fontAlgn="base">
              <a:lnSpc>
                <a:spcPct val="7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/>
              <a:t>Native internationalisation </a:t>
            </a:r>
          </a:p>
          <a:p>
            <a:pPr algn="ctr">
              <a:spcBef>
                <a:spcPct val="69000"/>
              </a:spcBef>
              <a:buClr>
                <a:schemeClr val="tx2"/>
              </a:buClr>
            </a:pPr>
            <a:endParaRPr lang="en-GB" sz="1400" b="1" dirty="0" smtClean="0">
              <a:solidFill>
                <a:srgbClr val="FF0000"/>
              </a:solidFill>
            </a:endParaRPr>
          </a:p>
          <a:p>
            <a:pPr algn="ctr">
              <a:spcBef>
                <a:spcPct val="69000"/>
              </a:spcBef>
              <a:buClr>
                <a:schemeClr val="tx2"/>
              </a:buClr>
            </a:pPr>
            <a:r>
              <a:rPr lang="en-GB" b="1" dirty="0" smtClean="0">
                <a:solidFill>
                  <a:srgbClr val="FF0000"/>
                </a:solidFill>
              </a:rPr>
              <a:t>Test </a:t>
            </a:r>
            <a:r>
              <a:rPr lang="en-GB" b="1" dirty="0">
                <a:solidFill>
                  <a:srgbClr val="FF0000"/>
                </a:solidFill>
              </a:rPr>
              <a:t>it, use it and send us your feedback and your analysis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Orfeo </a:t>
            </a:r>
            <a:r>
              <a:rPr lang="fr-FR" dirty="0" err="1" smtClean="0"/>
              <a:t>ToolBox</a:t>
            </a:r>
            <a:r>
              <a:rPr lang="fr-FR" dirty="0" smtClean="0"/>
              <a:t> – Monteverdi 2.0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"/>
          <a:stretch/>
        </p:blipFill>
        <p:spPr>
          <a:xfrm>
            <a:off x="3275856" y="2409879"/>
            <a:ext cx="5796136" cy="353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251520" y="3212976"/>
            <a:ext cx="8658050" cy="144016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OTB USE CASES</a:t>
            </a:r>
          </a:p>
          <a:p>
            <a:pPr algn="ctr"/>
            <a:r>
              <a:rPr lang="en-US" sz="2400" i="1" dirty="0" smtClean="0">
                <a:solidFill>
                  <a:prstClr val="black"/>
                </a:solidFill>
                <a:ea typeface="+mj-ea"/>
                <a:cs typeface="+mj-cs"/>
              </a:rPr>
              <a:t>From research to operational context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47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251520" y="1484784"/>
            <a:ext cx="8658050" cy="4896544"/>
          </a:xfrm>
        </p:spPr>
        <p:txBody>
          <a:bodyPr>
            <a:noAutofit/>
          </a:bodyPr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dirty="0"/>
              <a:t>Context: </a:t>
            </a:r>
            <a:r>
              <a:rPr lang="en-GB" dirty="0"/>
              <a:t>Vegetation and Environment monitoring on a New </a:t>
            </a:r>
            <a:r>
              <a:rPr lang="en-GB" dirty="0" smtClean="0"/>
              <a:t>Micro-Satellite</a:t>
            </a:r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1600" dirty="0" err="1"/>
              <a:t>Venµs</a:t>
            </a:r>
            <a:r>
              <a:rPr lang="en-GB" sz="1600" dirty="0"/>
              <a:t> </a:t>
            </a:r>
            <a:r>
              <a:rPr lang="en-GB" sz="1600" dirty="0"/>
              <a:t>mission: demonstrator for environment monitoring within GMES programme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dirty="0"/>
              <a:t>Goal: Design </a:t>
            </a:r>
            <a:r>
              <a:rPr lang="en-GB" dirty="0"/>
              <a:t>and development of L2 and L3 processing </a:t>
            </a:r>
            <a:r>
              <a:rPr lang="en-GB" dirty="0" smtClean="0"/>
              <a:t>chains</a:t>
            </a:r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Aerosol LUT </a:t>
            </a:r>
            <a:r>
              <a:rPr lang="en-US" sz="1600" dirty="0" smtClean="0"/>
              <a:t>extraction</a:t>
            </a:r>
            <a:endParaRPr lang="en-US" sz="1600" dirty="0"/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Clouds detection,</a:t>
            </a:r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Atmospheric correction,</a:t>
            </a:r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Shadow detection,</a:t>
            </a:r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Estimation of effect </a:t>
            </a:r>
            <a:r>
              <a:rPr lang="en-US" sz="1600" dirty="0" smtClean="0"/>
              <a:t>environment</a:t>
            </a:r>
            <a:endParaRPr lang="en-GB" sz="2900" dirty="0" smtClean="0"/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GB" sz="2000" dirty="0" smtClean="0"/>
              <a:t>Use </a:t>
            </a:r>
            <a:r>
              <a:rPr lang="en-GB" sz="2000" dirty="0"/>
              <a:t>of OTB library </a:t>
            </a:r>
            <a:r>
              <a:rPr lang="en-GB" sz="2000" dirty="0" smtClean="0"/>
              <a:t>to re-use possibility and huge data volume processing</a:t>
            </a:r>
            <a:endParaRPr lang="en-US" sz="2000" dirty="0"/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OTB </a:t>
            </a:r>
            <a:r>
              <a:rPr lang="en-US" sz="1600" dirty="0"/>
              <a:t>filters: statistics, basics filters, resampling, interpolators, reading and writing TIF/JPG/HDF images data and XML data, DTM reading, …</a:t>
            </a:r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OTB framework: correlation, interpolation, composite filters, IO factories, …</a:t>
            </a:r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2000" dirty="0"/>
              <a:t>Generic </a:t>
            </a:r>
            <a:r>
              <a:rPr lang="en-US" sz="2000" dirty="0"/>
              <a:t>implementation of multi spectral camera </a:t>
            </a:r>
            <a:r>
              <a:rPr lang="en-US" sz="2000" dirty="0" smtClean="0"/>
              <a:t>capability: </a:t>
            </a:r>
            <a:r>
              <a:rPr lang="en-US" sz="1400" b="1" dirty="0" err="1" smtClean="0"/>
              <a:t>Formosat</a:t>
            </a:r>
            <a:r>
              <a:rPr lang="en-US" sz="1400" dirty="0"/>
              <a:t>, </a:t>
            </a:r>
            <a:r>
              <a:rPr lang="en-US" sz="1400" b="1" dirty="0" err="1"/>
              <a:t>Venµs</a:t>
            </a:r>
            <a:r>
              <a:rPr lang="en-US" sz="1400" b="1" dirty="0"/>
              <a:t>, </a:t>
            </a:r>
            <a:r>
              <a:rPr lang="en-US" sz="1400" b="1" dirty="0" smtClean="0"/>
              <a:t>Landsat 5/7 (8), Sentinel-2</a:t>
            </a:r>
            <a:r>
              <a:rPr lang="en-US" sz="1400" dirty="0" smtClean="0"/>
              <a:t>, … </a:t>
            </a:r>
            <a:endParaRPr lang="en-GB" sz="1400" b="1" dirty="0"/>
          </a:p>
          <a:p>
            <a:endParaRPr lang="fr-FR" sz="1600" dirty="0"/>
          </a:p>
          <a:p>
            <a:pPr marL="720725" lvl="1" indent="-250825" defTabSz="449263">
              <a:spcBef>
                <a:spcPts val="750"/>
              </a:spcBef>
              <a:buClr>
                <a:srgbClr val="0099CC"/>
              </a:buClr>
              <a:buFont typeface="Wingdings" pitchFamily="2" charset="2"/>
              <a:buChar char=""/>
              <a:tabLst>
                <a:tab pos="279400" algn="l"/>
                <a:tab pos="384175" algn="l"/>
                <a:tab pos="833438" algn="l"/>
                <a:tab pos="1282700" algn="l"/>
                <a:tab pos="1731963" algn="l"/>
                <a:tab pos="2181225" algn="l"/>
                <a:tab pos="2630488" algn="l"/>
                <a:tab pos="3079750" algn="l"/>
                <a:tab pos="3529013" algn="l"/>
                <a:tab pos="3978275" algn="l"/>
                <a:tab pos="4427538" algn="l"/>
                <a:tab pos="4876800" algn="l"/>
                <a:tab pos="5326063" algn="l"/>
                <a:tab pos="5775325" algn="l"/>
                <a:tab pos="6224588" algn="l"/>
                <a:tab pos="6673850" algn="l"/>
                <a:tab pos="7123113" algn="l"/>
                <a:tab pos="7572375" algn="l"/>
                <a:tab pos="8021638" algn="l"/>
                <a:tab pos="8470900" algn="l"/>
                <a:tab pos="8920163" algn="l"/>
              </a:tabLst>
            </a:pPr>
            <a:endParaRPr lang="en-GB" sz="1200" dirty="0"/>
          </a:p>
          <a:p>
            <a:pPr marL="720725" lvl="1" indent="-250825" defTabSz="449263">
              <a:spcBef>
                <a:spcPts val="750"/>
              </a:spcBef>
              <a:buClrTx/>
              <a:buFontTx/>
              <a:buChar char=""/>
              <a:tabLst>
                <a:tab pos="279400" algn="l"/>
                <a:tab pos="384175" algn="l"/>
                <a:tab pos="833438" algn="l"/>
                <a:tab pos="1282700" algn="l"/>
                <a:tab pos="1731963" algn="l"/>
                <a:tab pos="2181225" algn="l"/>
                <a:tab pos="2630488" algn="l"/>
                <a:tab pos="3079750" algn="l"/>
                <a:tab pos="3529013" algn="l"/>
                <a:tab pos="3978275" algn="l"/>
                <a:tab pos="4427538" algn="l"/>
                <a:tab pos="4876800" algn="l"/>
                <a:tab pos="5326063" algn="l"/>
                <a:tab pos="5775325" algn="l"/>
                <a:tab pos="6224588" algn="l"/>
                <a:tab pos="6673850" algn="l"/>
                <a:tab pos="7123113" algn="l"/>
                <a:tab pos="7572375" algn="l"/>
                <a:tab pos="8021638" algn="l"/>
                <a:tab pos="8470900" algn="l"/>
                <a:tab pos="8920163" algn="l"/>
              </a:tabLst>
            </a:pPr>
            <a:endParaRPr lang="en-GB" sz="1200" b="1" dirty="0">
              <a:solidFill>
                <a:srgbClr val="660066"/>
              </a:solidFill>
            </a:endParaRP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Orfeo </a:t>
            </a:r>
            <a:r>
              <a:rPr lang="fr-FR" dirty="0" err="1" smtClean="0"/>
              <a:t>ToolBox</a:t>
            </a:r>
            <a:r>
              <a:rPr lang="fr-FR" dirty="0" smtClean="0"/>
              <a:t> – </a:t>
            </a:r>
            <a:r>
              <a:rPr lang="fr-FR" dirty="0" err="1" smtClean="0"/>
              <a:t>Ven</a:t>
            </a:r>
            <a:r>
              <a:rPr lang="fr-FR" dirty="0" err="1" smtClean="0"/>
              <a:t>µs</a:t>
            </a:r>
            <a:r>
              <a:rPr lang="fr-FR" dirty="0" smtClean="0"/>
              <a:t> L2/L3 </a:t>
            </a:r>
            <a:r>
              <a:rPr lang="fr-FR" dirty="0" err="1" smtClean="0"/>
              <a:t>processing</a:t>
            </a:r>
            <a:r>
              <a:rPr lang="fr-FR" dirty="0" smtClean="0"/>
              <a:t> </a:t>
            </a:r>
            <a:r>
              <a:rPr lang="fr-FR" dirty="0" err="1" smtClean="0"/>
              <a:t>chain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908721"/>
            <a:ext cx="826733" cy="95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3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251520" y="3212976"/>
            <a:ext cx="8658050" cy="648072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 smtClean="0"/>
              <a:t>OTB BACKGROUND</a:t>
            </a:r>
            <a:endParaRPr lang="en-GB" b="1" dirty="0"/>
          </a:p>
          <a:p>
            <a:pPr algn="ctr"/>
            <a:r>
              <a:rPr lang="en-GB" sz="2800" i="1" dirty="0" smtClean="0"/>
              <a:t>Once upon a time, at CNES</a:t>
            </a:r>
          </a:p>
        </p:txBody>
      </p:sp>
    </p:spTree>
    <p:extLst>
      <p:ext uri="{BB962C8B-B14F-4D97-AF65-F5344CB8AC3E}">
        <p14:creationId xmlns:p14="http://schemas.microsoft.com/office/powerpoint/2010/main" val="30477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>
            <a:noAutofit/>
          </a:bodyPr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dirty="0" smtClean="0"/>
              <a:t>Multi-mission Atmospheric and Cloud Correction Software (MACCS)</a:t>
            </a:r>
          </a:p>
          <a:p>
            <a:pPr marL="719138" lvl="1" indent="-250825" defTabSz="449263" fontAlgn="base">
              <a:lnSpc>
                <a:spcPct val="11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smtClean="0"/>
              <a:t>Processing multi-temporal and/or multi-spectral images to produce </a:t>
            </a:r>
            <a:r>
              <a:rPr lang="en-US" sz="1600" dirty="0"/>
              <a:t>physical </a:t>
            </a:r>
            <a:r>
              <a:rPr lang="en-US" sz="1600" dirty="0" smtClean="0"/>
              <a:t>measurements </a:t>
            </a:r>
          </a:p>
          <a:p>
            <a:pPr marL="719138" lvl="1" indent="-250825" defTabSz="449263" fontAlgn="base">
              <a:lnSpc>
                <a:spcPct val="11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smtClean="0"/>
              <a:t>Used in the Sentinel 2 ground segment prototype (SL2AP, Simplified Level-2A Processor)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dirty="0"/>
              <a:t>Sentinel 2 Level-0 and Level-1 Instrument Processing Facility (IPF)</a:t>
            </a:r>
          </a:p>
          <a:p>
            <a:pPr marL="719138" lvl="1" indent="-250825" defTabSz="449263" fontAlgn="base">
              <a:lnSpc>
                <a:spcPct val="11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Automatic production of large volume of Sentinel-2 L1c products</a:t>
            </a:r>
          </a:p>
          <a:p>
            <a:pPr marL="719138" lvl="1" indent="-250825" defTabSz="449263" fontAlgn="base">
              <a:lnSpc>
                <a:spcPct val="11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OTB in IDP-SC development: cloud mask computing, resampling, radiometric corrections.</a:t>
            </a:r>
          </a:p>
          <a:p>
            <a:pPr marL="719138" lvl="1" indent="-250825" defTabSz="449263" fontAlgn="base">
              <a:lnSpc>
                <a:spcPct val="11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Merge OTB best practices and ESA requirements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dirty="0"/>
              <a:t>Sentinel-2 Mission Performance Assessment (MPA)</a:t>
            </a:r>
          </a:p>
          <a:p>
            <a:pPr marL="719138" lvl="1" indent="-250825" defTabSz="449263" fontAlgn="base">
              <a:lnSpc>
                <a:spcPct val="11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Analysis module based on ORFEO </a:t>
            </a:r>
            <a:r>
              <a:rPr lang="en-US" sz="1600" dirty="0" err="1"/>
              <a:t>ToolBox</a:t>
            </a:r>
            <a:endParaRPr lang="en-US" sz="1600" dirty="0"/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2000" dirty="0"/>
              <a:t>Applications demonstrator </a:t>
            </a:r>
            <a:r>
              <a:rPr lang="en-US" sz="2000" dirty="0"/>
              <a:t>project: </a:t>
            </a:r>
            <a:r>
              <a:rPr lang="en-US" sz="2000" dirty="0" smtClean="0"/>
              <a:t>PRO-Fusion (fusion of </a:t>
            </a:r>
            <a:r>
              <a:rPr lang="en-US" sz="2000" dirty="0" err="1" smtClean="0"/>
              <a:t>ProbaV</a:t>
            </a:r>
            <a:r>
              <a:rPr lang="en-US" sz="2000" dirty="0" smtClean="0"/>
              <a:t> and Sen-2)</a:t>
            </a:r>
            <a:endParaRPr lang="en-US" sz="2900" dirty="0"/>
          </a:p>
          <a:p>
            <a:pPr algn="ctr">
              <a:defRPr/>
            </a:pPr>
            <a:endParaRPr lang="en-US" sz="1050" b="1" dirty="0" smtClean="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en-US" b="1" dirty="0" smtClean="0">
                <a:solidFill>
                  <a:srgbClr val="FF0000"/>
                </a:solidFill>
              </a:rPr>
              <a:t>OTB</a:t>
            </a:r>
            <a:r>
              <a:rPr lang="en-US" b="1" dirty="0" smtClean="0">
                <a:solidFill>
                  <a:srgbClr val="FF0000"/>
                </a:solidFill>
              </a:rPr>
              <a:t> already participate to the </a:t>
            </a:r>
            <a:r>
              <a:rPr lang="en-US" b="1" dirty="0" smtClean="0">
                <a:solidFill>
                  <a:srgbClr val="FF0000"/>
                </a:solidFill>
              </a:rPr>
              <a:t>Sentinel-2 adventure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Orfeo ToolBox - Sentinel-2 processing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234430" y="1412776"/>
            <a:ext cx="8658050" cy="4608512"/>
          </a:xfrm>
        </p:spPr>
        <p:txBody>
          <a:bodyPr/>
          <a:lstStyle/>
          <a:p>
            <a:pPr marL="277813" indent="-277813" defTabSz="449263" fontAlgn="base">
              <a:lnSpc>
                <a:spcPct val="90000"/>
              </a:lnSpc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800" dirty="0"/>
              <a:t>Use OTB to extract information from Pleiades product used by ORFEO community</a:t>
            </a:r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Generate data for product database (ingestion, </a:t>
            </a:r>
            <a:r>
              <a:rPr lang="en-US" sz="1600" dirty="0" smtClean="0"/>
              <a:t>radiometric calibration</a:t>
            </a:r>
            <a:r>
              <a:rPr lang="en-US" sz="1600" dirty="0"/>
              <a:t>, …)  </a:t>
            </a:r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Online processing based on WPS and OTB functionalities (stereo, segmentation, …).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38124" y="908720"/>
            <a:ext cx="8654355" cy="504056"/>
          </a:xfrm>
        </p:spPr>
        <p:txBody>
          <a:bodyPr>
            <a:noAutofit/>
          </a:bodyPr>
          <a:lstStyle/>
          <a:p>
            <a:r>
              <a:rPr lang="en-US" dirty="0" smtClean="0"/>
              <a:t>Orfeo </a:t>
            </a:r>
            <a:r>
              <a:rPr lang="en-US" dirty="0" err="1" smtClean="0"/>
              <a:t>ToolBox</a:t>
            </a:r>
            <a:r>
              <a:rPr lang="en-US" dirty="0" smtClean="0"/>
              <a:t> - </a:t>
            </a:r>
            <a:r>
              <a:rPr lang="en-US" dirty="0" err="1" smtClean="0"/>
              <a:t>Plateforme</a:t>
            </a:r>
            <a:r>
              <a:rPr lang="en-US" dirty="0" smtClean="0"/>
              <a:t> </a:t>
            </a:r>
            <a:r>
              <a:rPr lang="en-US" dirty="0" err="1" smtClean="0"/>
              <a:t>Aval</a:t>
            </a:r>
            <a:r>
              <a:rPr lang="en-US" dirty="0" smtClean="0"/>
              <a:t> Pleiades: OTB and Web Services</a:t>
            </a:r>
            <a:endParaRPr lang="en-US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92075" y="0"/>
            <a:ext cx="9745663" cy="904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mtClean="0"/>
          </a:p>
        </p:txBody>
      </p:sp>
      <p:pic>
        <p:nvPicPr>
          <p:cNvPr id="5" name="Picture 4" descr="Z:\prez_micakel\1206565111596066563ericlemerdy_Server_1.svg.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497" y="2378619"/>
            <a:ext cx="1163719" cy="165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Z:\prez_micakel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53436"/>
            <a:ext cx="14859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Z:\prez_micakel\1206565111596066563ericlemerdy_Server_1.svg.m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342" y="2451632"/>
            <a:ext cx="1102856" cy="157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391106" y="2523563"/>
            <a:ext cx="5373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808080"/>
                </a:solidFill>
              </a:rPr>
              <a:t>SDI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220799" y="2217058"/>
            <a:ext cx="131164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808080"/>
                </a:solidFill>
              </a:rPr>
              <a:t>Processing</a:t>
            </a:r>
          </a:p>
          <a:p>
            <a:pPr algn="ctr">
              <a:defRPr/>
            </a:pPr>
            <a:r>
              <a:rPr lang="en-US" sz="2000" b="1" dirty="0">
                <a:solidFill>
                  <a:srgbClr val="808080"/>
                </a:solidFill>
              </a:rPr>
              <a:t>server</a:t>
            </a:r>
            <a:endParaRPr lang="en-US" sz="2000" b="1" dirty="0">
              <a:solidFill>
                <a:srgbClr val="808080"/>
              </a:solidFill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60520" y="2505519"/>
            <a:ext cx="9691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rgbClr val="0099CC"/>
                </a:solidFill>
                <a:latin typeface="Tahom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99CC"/>
                </a:solidFill>
                <a:latin typeface="Tahoma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000" b="1" dirty="0">
                <a:solidFill>
                  <a:srgbClr val="808080"/>
                </a:solidFill>
                <a:latin typeface="+mn-lt"/>
              </a:rPr>
              <a:t>Client</a:t>
            </a:r>
            <a:endParaRPr lang="en-US" sz="2000" b="1" dirty="0">
              <a:solidFill>
                <a:srgbClr val="808080"/>
              </a:solidFill>
              <a:latin typeface="+mn-lt"/>
            </a:endParaRPr>
          </a:p>
        </p:txBody>
      </p:sp>
      <p:pic>
        <p:nvPicPr>
          <p:cNvPr id="11" name="Picture 11" descr="Z:\Projets\otb\src\rtu-mapshup\client\img\techno\pywp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032" y="2825626"/>
            <a:ext cx="83820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 descr="Z:\Projets\otb\src\rtu-mapshup\client\img\techno\gd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12" y="3351382"/>
            <a:ext cx="396571" cy="40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3" descr="Z:\Projets\otb\src\rtu-mapshup\client\img\techno\map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104" y="2912604"/>
            <a:ext cx="282657" cy="37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 descr="Z:\Projets\otb\src\rtu-mapshup\client\img\techno\ot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898" y="2853300"/>
            <a:ext cx="448906" cy="31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 descr="Z:\Projets\otb\src\rtu-mapshup\client\img\techno\postgi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99" y="3295459"/>
            <a:ext cx="367017" cy="49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0" descr="Z:\prez_micakel\mapshup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14" y="4018180"/>
            <a:ext cx="1361975" cy="28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23"/>
          <p:cNvSpPr>
            <a:spLocks noChangeArrowheads="1"/>
          </p:cNvSpPr>
          <p:nvPr/>
        </p:nvSpPr>
        <p:spPr bwMode="auto">
          <a:xfrm>
            <a:off x="6899276" y="4102968"/>
            <a:ext cx="1981200" cy="838200"/>
          </a:xfrm>
          <a:prstGeom prst="cloudCallout">
            <a:avLst>
              <a:gd name="adj1" fmla="val 13686"/>
              <a:gd name="adj2" fmla="val -7438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" name="Picture 24" descr="Z:\prez_micakel\1206565111596066563ericlemerdy_Server_1.svg.me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05" y="4217268"/>
            <a:ext cx="353378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5" descr="Z:\prez_micakel\1206565111596066563ericlemerdy_Server_1.svg.me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568" y="4438248"/>
            <a:ext cx="353378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6" descr="Z:\prez_micakel\1206565111596066563ericlemerdy_Server_1.svg.med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062" y="4224888"/>
            <a:ext cx="353378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C:\Users\msavinau\Pictures\mapshupExtract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52" y="4102968"/>
            <a:ext cx="4067803" cy="2172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lèche droite 24"/>
          <p:cNvSpPr/>
          <p:nvPr/>
        </p:nvSpPr>
        <p:spPr>
          <a:xfrm>
            <a:off x="2483768" y="3201268"/>
            <a:ext cx="1120750" cy="351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èche droite 25"/>
          <p:cNvSpPr/>
          <p:nvPr/>
        </p:nvSpPr>
        <p:spPr>
          <a:xfrm>
            <a:off x="5683498" y="3188568"/>
            <a:ext cx="1120750" cy="351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179512" y="1628800"/>
            <a:ext cx="4591422" cy="4608512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ESA-KEO: </a:t>
            </a:r>
            <a:r>
              <a:rPr lang="en-US" dirty="0" smtClean="0"/>
              <a:t>integrate OTB into a modular/scalable Component-based Processing Environment</a:t>
            </a:r>
          </a:p>
          <a:p>
            <a:r>
              <a:rPr lang="en-US" b="1" dirty="0" smtClean="0"/>
              <a:t>CNES-PEPS:  </a:t>
            </a:r>
            <a:r>
              <a:rPr lang="en-US" dirty="0" smtClean="0"/>
              <a:t>online processing based on OTB for French administration</a:t>
            </a:r>
          </a:p>
          <a:p>
            <a:r>
              <a:rPr lang="en-US" b="1" dirty="0" smtClean="0"/>
              <a:t>OTB and Education: </a:t>
            </a:r>
            <a:r>
              <a:rPr lang="en-US" dirty="0" smtClean="0"/>
              <a:t>learn remote sensing at school (</a:t>
            </a:r>
            <a:r>
              <a:rPr lang="en-US" dirty="0" err="1" smtClean="0"/>
              <a:t>Qgis</a:t>
            </a:r>
            <a:r>
              <a:rPr lang="en-US" dirty="0" smtClean="0"/>
              <a:t> Plugin and simple IHM)</a:t>
            </a:r>
          </a:p>
          <a:p>
            <a:r>
              <a:rPr lang="en-US" b="1" dirty="0" smtClean="0"/>
              <a:t>SYRHIUS: </a:t>
            </a:r>
            <a:r>
              <a:rPr lang="en-US" dirty="0" smtClean="0"/>
              <a:t>continental water quality management with EO data and OTB</a:t>
            </a:r>
          </a:p>
          <a:p>
            <a:r>
              <a:rPr lang="en-US" dirty="0" smtClean="0"/>
              <a:t>2 external front-end applications </a:t>
            </a:r>
            <a:r>
              <a:rPr lang="en-US" dirty="0" err="1" smtClean="0"/>
              <a:t>Gnorasis</a:t>
            </a:r>
            <a:r>
              <a:rPr lang="en-US" dirty="0" smtClean="0"/>
              <a:t> and </a:t>
            </a:r>
            <a:r>
              <a:rPr lang="en-US" dirty="0" err="1" smtClean="0"/>
              <a:t>Mustic</a:t>
            </a:r>
            <a:r>
              <a:rPr lang="en-US" dirty="0" smtClean="0"/>
              <a:t> software </a:t>
            </a:r>
          </a:p>
          <a:p>
            <a:r>
              <a:rPr lang="en-US" dirty="0" smtClean="0"/>
              <a:t>UNESCO World Heritage site monitoring[9]</a:t>
            </a:r>
          </a:p>
          <a:p>
            <a:r>
              <a:rPr lang="en-US" b="1" dirty="0" smtClean="0"/>
              <a:t>MAISEO</a:t>
            </a:r>
            <a:r>
              <a:rPr lang="en-US" dirty="0"/>
              <a:t>:</a:t>
            </a:r>
            <a:r>
              <a:rPr lang="en-US" dirty="0" smtClean="0"/>
              <a:t> include OTB processing chain to monitor agricultural practices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Orfeo </a:t>
            </a:r>
            <a:r>
              <a:rPr lang="fr-FR" dirty="0" err="1" smtClean="0"/>
              <a:t>ToolBox</a:t>
            </a:r>
            <a:r>
              <a:rPr lang="fr-FR" dirty="0" smtClean="0"/>
              <a:t> – </a:t>
            </a:r>
            <a:r>
              <a:rPr lang="fr-FR" dirty="0" err="1" smtClean="0"/>
              <a:t>Various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err="1"/>
              <a:t>s</a:t>
            </a:r>
            <a:endParaRPr lang="en-US" dirty="0"/>
          </a:p>
        </p:txBody>
      </p:sp>
      <p:sp>
        <p:nvSpPr>
          <p:cNvPr id="4" name="Espace réservé du contenu 1"/>
          <p:cNvSpPr txBox="1">
            <a:spLocks/>
          </p:cNvSpPr>
          <p:nvPr/>
        </p:nvSpPr>
        <p:spPr>
          <a:xfrm>
            <a:off x="4770934" y="1628800"/>
            <a:ext cx="4337570" cy="460851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CNES-</a:t>
            </a:r>
            <a:r>
              <a:rPr lang="en-US" b="1" dirty="0" err="1" smtClean="0"/>
              <a:t>Kalideos</a:t>
            </a:r>
            <a:r>
              <a:rPr lang="en-US" dirty="0" smtClean="0"/>
              <a:t>: land-cover processing based on OTB</a:t>
            </a:r>
          </a:p>
          <a:p>
            <a:r>
              <a:rPr lang="en-US" b="1" dirty="0" smtClean="0"/>
              <a:t>SATERRE: </a:t>
            </a:r>
            <a:r>
              <a:rPr lang="en-US" dirty="0" smtClean="0"/>
              <a:t>online processing based on OTB for agriculture management</a:t>
            </a:r>
          </a:p>
          <a:p>
            <a:r>
              <a:rPr lang="en-US" b="1" dirty="0" smtClean="0"/>
              <a:t>PTSC/GEOSUD: </a:t>
            </a:r>
            <a:r>
              <a:rPr lang="en-US" dirty="0" smtClean="0"/>
              <a:t>French initiative to organize skills around EO processing</a:t>
            </a:r>
          </a:p>
          <a:p>
            <a:r>
              <a:rPr lang="en-US" b="1" dirty="0" smtClean="0"/>
              <a:t>TPZ-EARTHLAB: </a:t>
            </a:r>
            <a:r>
              <a:rPr lang="en-US" dirty="0" smtClean="0"/>
              <a:t>regional initiative to offer remote sensing service to end-users </a:t>
            </a:r>
            <a:endParaRPr lang="en-US" b="1" dirty="0" smtClean="0"/>
          </a:p>
          <a:p>
            <a:r>
              <a:rPr lang="en-US" b="1" dirty="0" smtClean="0"/>
              <a:t>ESA-TIGER: </a:t>
            </a:r>
            <a:r>
              <a:rPr lang="en-US" dirty="0" smtClean="0"/>
              <a:t>Forest monitoring based on EO data</a:t>
            </a:r>
          </a:p>
          <a:p>
            <a:r>
              <a:rPr lang="en-US" b="1" dirty="0" smtClean="0"/>
              <a:t>IRD-FOTO_METRICS</a:t>
            </a:r>
            <a:r>
              <a:rPr lang="en-US" dirty="0" smtClean="0"/>
              <a:t>: estimation of forest biomass based on textural analysis wit OTB </a:t>
            </a:r>
            <a:endParaRPr lang="en-US" dirty="0"/>
          </a:p>
        </p:txBody>
      </p:sp>
      <p:sp>
        <p:nvSpPr>
          <p:cNvPr id="5" name="Espace réservé du contenu 1"/>
          <p:cNvSpPr txBox="1">
            <a:spLocks/>
          </p:cNvSpPr>
          <p:nvPr/>
        </p:nvSpPr>
        <p:spPr>
          <a:xfrm>
            <a:off x="0" y="5949280"/>
            <a:ext cx="8748464" cy="3600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2400" b="1" dirty="0" smtClean="0"/>
              <a:t>More and more uses cases</a:t>
            </a:r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8787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234430" y="1412776"/>
            <a:ext cx="8658050" cy="4608512"/>
          </a:xfrm>
        </p:spPr>
        <p:txBody>
          <a:bodyPr>
            <a:noAutofit/>
          </a:bodyPr>
          <a:lstStyle/>
          <a:p>
            <a:pPr marL="277813" indent="-277813" defTabSz="449263" fontAlgn="base">
              <a:lnSpc>
                <a:spcPct val="90000"/>
              </a:lnSpc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dirty="0"/>
              <a:t>OTB has strong assets to be used as a development framework for image processing of big data </a:t>
            </a:r>
            <a:r>
              <a:rPr lang="en-US" dirty="0" smtClean="0"/>
              <a:t>volumes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Flexible: open source, bindings (java, python)…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Completeness: </a:t>
            </a:r>
            <a:r>
              <a:rPr lang="en-US" sz="1600" dirty="0"/>
              <a:t>many algorithms </a:t>
            </a:r>
            <a:r>
              <a:rPr lang="en-US" sz="1600" dirty="0"/>
              <a:t>available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smtClean="0"/>
              <a:t>Performance</a:t>
            </a:r>
            <a:endParaRPr lang="en-US" sz="1600" dirty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 smtClean="0"/>
              <a:t>Maintainability: documentation, strong development rules, …</a:t>
            </a:r>
            <a:endParaRPr lang="en-US" sz="1600" dirty="0"/>
          </a:p>
          <a:p>
            <a:pPr marL="277813" indent="-277813" defTabSz="449263" fontAlgn="base">
              <a:lnSpc>
                <a:spcPct val="90000"/>
              </a:lnSpc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dirty="0"/>
              <a:t>OTB a robust development </a:t>
            </a:r>
            <a:r>
              <a:rPr lang="en-US" dirty="0" smtClean="0"/>
              <a:t>framework and </a:t>
            </a:r>
            <a:endParaRPr lang="en-US" dirty="0"/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Compatible with several contexts and use-cases </a:t>
            </a:r>
            <a:endParaRPr lang="en-US" sz="1600" dirty="0"/>
          </a:p>
          <a:p>
            <a:pPr marL="277813" lvl="1" indent="-277813" defTabSz="449263" fontAlgn="base">
              <a:lnSpc>
                <a:spcPct val="90000"/>
              </a:lnSpc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2000" dirty="0"/>
              <a:t>OTB-Monteverdi </a:t>
            </a:r>
            <a:r>
              <a:rPr lang="en-US" sz="2000" dirty="0"/>
              <a:t>a modular visualization and execution tool</a:t>
            </a:r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Bring to end-users the best of the library and the possibility to visualize </a:t>
            </a:r>
            <a:r>
              <a:rPr lang="en-US" sz="1600" dirty="0" smtClean="0"/>
              <a:t>EO products </a:t>
            </a:r>
            <a:endParaRPr lang="en-US" sz="1600" dirty="0"/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Merge thematic issues and image processing </a:t>
            </a:r>
            <a:r>
              <a:rPr lang="en-US" sz="1600" dirty="0" smtClean="0"/>
              <a:t>solutions</a:t>
            </a:r>
            <a:endParaRPr lang="en-US" sz="1600" dirty="0"/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Offer a tool to simplify the prototype validation</a:t>
            </a:r>
          </a:p>
          <a:p>
            <a:pPr marL="719138" lvl="1" indent="-250825" defTabSz="449263" fontAlgn="base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  <a:defRPr/>
            </a:pPr>
            <a:r>
              <a:rPr lang="en-US" sz="1600" dirty="0"/>
              <a:t>Share state of art of image processing solution in an open-source tool</a:t>
            </a:r>
          </a:p>
          <a:p>
            <a:pPr marL="469900" lvl="1" indent="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Address </a:t>
            </a:r>
            <a:r>
              <a:rPr lang="en-US" sz="2400" b="1" dirty="0">
                <a:solidFill>
                  <a:srgbClr val="FF0000"/>
                </a:solidFill>
              </a:rPr>
              <a:t>more and more </a:t>
            </a:r>
            <a:r>
              <a:rPr lang="en-US" sz="2400" b="1" dirty="0" smtClean="0">
                <a:solidFill>
                  <a:srgbClr val="FF0000"/>
                </a:solidFill>
              </a:rPr>
              <a:t>issues to enhance OTB ecosystem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38124" y="908720"/>
            <a:ext cx="8654355" cy="504056"/>
          </a:xfrm>
        </p:spPr>
        <p:txBody>
          <a:bodyPr/>
          <a:lstStyle/>
          <a:p>
            <a:r>
              <a:rPr lang="fr-FR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[1] TINEL</a:t>
            </a:r>
            <a:r>
              <a:rPr lang="en-US" sz="1800" dirty="0"/>
              <a:t>, C., FONTANNAZ, D., DE BOISSEZON, H., GRIZONNET, M., AND </a:t>
            </a:r>
            <a:r>
              <a:rPr lang="en-US" sz="1800" dirty="0" smtClean="0"/>
              <a:t>MICHEL, J</a:t>
            </a:r>
            <a:r>
              <a:rPr lang="en-US" sz="1800" dirty="0"/>
              <a:t>. The </a:t>
            </a:r>
            <a:r>
              <a:rPr lang="en-US" sz="1800" dirty="0" err="1"/>
              <a:t>orfeo</a:t>
            </a:r>
            <a:r>
              <a:rPr lang="en-US" sz="1800" dirty="0"/>
              <a:t> </a:t>
            </a:r>
            <a:r>
              <a:rPr lang="en-US" sz="1800" dirty="0" smtClean="0"/>
              <a:t>accompaniment </a:t>
            </a:r>
            <a:r>
              <a:rPr lang="en-US" sz="1800" dirty="0"/>
              <a:t>program and </a:t>
            </a:r>
            <a:r>
              <a:rPr lang="en-US" sz="1800" dirty="0" err="1"/>
              <a:t>orfeo</a:t>
            </a:r>
            <a:r>
              <a:rPr lang="en-US" sz="1800" dirty="0"/>
              <a:t> </a:t>
            </a:r>
            <a:r>
              <a:rPr lang="en-US" sz="1800" dirty="0" smtClean="0"/>
              <a:t>toolbox;  IGARSS 2012</a:t>
            </a:r>
          </a:p>
          <a:p>
            <a:r>
              <a:rPr lang="en-US" sz="1800" dirty="0" smtClean="0"/>
              <a:t>[2] </a:t>
            </a:r>
            <a:r>
              <a:rPr lang="en-US" sz="1800" dirty="0"/>
              <a:t>INGLADA, J., AND CHRISTOPHE, E. The </a:t>
            </a:r>
            <a:r>
              <a:rPr lang="en-US" sz="1800" dirty="0" err="1"/>
              <a:t>orfeo</a:t>
            </a:r>
            <a:r>
              <a:rPr lang="en-US" sz="1800" dirty="0"/>
              <a:t> toolbox remote sensing </a:t>
            </a:r>
            <a:r>
              <a:rPr lang="en-US" sz="1800" dirty="0" smtClean="0"/>
              <a:t>image processing software; </a:t>
            </a:r>
            <a:r>
              <a:rPr lang="nl-NL" sz="1800" dirty="0" smtClean="0"/>
              <a:t>IGARSS 2009.</a:t>
            </a:r>
          </a:p>
          <a:p>
            <a:r>
              <a:rPr lang="en-US" sz="1800" dirty="0" smtClean="0"/>
              <a:t>[3] Software guide: </a:t>
            </a:r>
            <a:r>
              <a:rPr lang="en-US" sz="1800" dirty="0" smtClean="0">
                <a:hlinkClick r:id="rId2"/>
              </a:rPr>
              <a:t>http://www.orfeo-toolbox.org/SoftwareGuide</a:t>
            </a:r>
            <a:endParaRPr lang="en-US" sz="1800" dirty="0" smtClean="0"/>
          </a:p>
          <a:p>
            <a:r>
              <a:rPr lang="fr-FR" sz="1800" dirty="0"/>
              <a:t>[4</a:t>
            </a:r>
            <a:r>
              <a:rPr lang="fr-FR" sz="1800" dirty="0" smtClean="0"/>
              <a:t>] </a:t>
            </a:r>
            <a:r>
              <a:rPr lang="fr-FR" sz="1800" dirty="0" err="1" smtClean="0"/>
              <a:t>Doxygen</a:t>
            </a:r>
            <a:r>
              <a:rPr lang="fr-FR" sz="1800" dirty="0" smtClean="0"/>
              <a:t>: </a:t>
            </a:r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www.orfeo-toolbox.org/doxygen/classes.html</a:t>
            </a:r>
            <a:endParaRPr lang="fr-FR" sz="1800" dirty="0"/>
          </a:p>
          <a:p>
            <a:r>
              <a:rPr lang="fr-FR" sz="1800" dirty="0"/>
              <a:t>[5</a:t>
            </a:r>
            <a:r>
              <a:rPr lang="fr-FR" sz="1800" dirty="0" smtClean="0"/>
              <a:t>] </a:t>
            </a:r>
            <a:r>
              <a:rPr lang="fr-FR" sz="1800" dirty="0" err="1" smtClean="0"/>
              <a:t>Cookbook</a:t>
            </a:r>
            <a:r>
              <a:rPr lang="fr-FR" sz="1800" dirty="0" smtClean="0"/>
              <a:t>: </a:t>
            </a:r>
            <a:r>
              <a:rPr lang="en-US" sz="1800" dirty="0" smtClean="0">
                <a:hlinkClick r:id="rId4"/>
              </a:rPr>
              <a:t>http://www.orfeo-toolbox.org/CookBook</a:t>
            </a:r>
            <a:r>
              <a:rPr lang="en-US" sz="1800" dirty="0" smtClean="0"/>
              <a:t> </a:t>
            </a:r>
            <a:endParaRPr lang="en-US" sz="1800" dirty="0" smtClean="0"/>
          </a:p>
          <a:p>
            <a:r>
              <a:rPr lang="fr-FR" sz="1800" dirty="0" smtClean="0"/>
              <a:t>[6] TOLOMEO: </a:t>
            </a:r>
            <a:r>
              <a:rPr lang="fr-FR" sz="1800" dirty="0" smtClean="0">
                <a:hlinkClick r:id="rId5"/>
              </a:rPr>
              <a:t>http</a:t>
            </a:r>
            <a:r>
              <a:rPr lang="fr-FR" sz="1800" dirty="0">
                <a:hlinkClick r:id="rId5"/>
              </a:rPr>
              <a:t>://tolomeofp7.unipv.it</a:t>
            </a:r>
            <a:r>
              <a:rPr lang="fr-FR" sz="1800" dirty="0" smtClean="0">
                <a:hlinkClick r:id="rId5"/>
              </a:rPr>
              <a:t>/</a:t>
            </a:r>
            <a:endParaRPr lang="fr-FR" sz="1800" dirty="0" smtClean="0"/>
          </a:p>
          <a:p>
            <a:r>
              <a:rPr lang="fr-FR" sz="1800" dirty="0" smtClean="0"/>
              <a:t>[7] BIOSOS: </a:t>
            </a:r>
            <a:r>
              <a:rPr lang="fr-FR" sz="1800" dirty="0" smtClean="0">
                <a:hlinkClick r:id="rId6"/>
              </a:rPr>
              <a:t>http</a:t>
            </a:r>
            <a:r>
              <a:rPr lang="fr-FR" sz="1800" dirty="0">
                <a:hlinkClick r:id="rId6"/>
              </a:rPr>
              <a:t>://</a:t>
            </a:r>
            <a:r>
              <a:rPr lang="fr-FR" sz="1800" dirty="0" smtClean="0">
                <a:hlinkClick r:id="rId6"/>
              </a:rPr>
              <a:t>www.wageningenur.nl/en/Expertise-Services/Research-Institutes/alterra/Projects/BIO_SOS.htm</a:t>
            </a:r>
            <a:endParaRPr lang="fr-FR" sz="1800" dirty="0" smtClean="0"/>
          </a:p>
          <a:p>
            <a:r>
              <a:rPr lang="fr-FR" sz="1800" dirty="0" smtClean="0"/>
              <a:t>[8] OTB team, </a:t>
            </a:r>
            <a:r>
              <a:rPr lang="en-US" sz="1800" dirty="0"/>
              <a:t>Open tools and methods for large </a:t>
            </a:r>
            <a:r>
              <a:rPr lang="en-US" sz="1800" dirty="0" smtClean="0"/>
              <a:t>scale segmentation </a:t>
            </a:r>
            <a:r>
              <a:rPr lang="en-US" sz="1800" dirty="0"/>
              <a:t>of Very </a:t>
            </a:r>
            <a:r>
              <a:rPr lang="en-US" sz="1800" dirty="0" smtClean="0"/>
              <a:t>High Resolution</a:t>
            </a:r>
            <a:r>
              <a:rPr lang="en-US" sz="1800" dirty="0"/>
              <a:t> </a:t>
            </a:r>
            <a:r>
              <a:rPr lang="en-US" sz="1800" dirty="0" smtClean="0"/>
              <a:t>satellite </a:t>
            </a:r>
            <a:r>
              <a:rPr lang="en-US" sz="1800" dirty="0"/>
              <a:t>images</a:t>
            </a:r>
            <a:r>
              <a:rPr lang="en-US" sz="1800" dirty="0" smtClean="0"/>
              <a:t>, </a:t>
            </a:r>
            <a:r>
              <a:rPr lang="fr-FR" sz="1800" dirty="0" smtClean="0"/>
              <a:t>OGRS 2012</a:t>
            </a:r>
          </a:p>
          <a:p>
            <a:r>
              <a:rPr lang="fr-FR" sz="1800" dirty="0"/>
              <a:t>[9] http://www.congrexprojects.com/docs/12c04_doc/4-sentinel2_symposium_radoux.pdf?sfvrsn=2</a:t>
            </a:r>
            <a:endParaRPr lang="fr-FR" sz="1800" dirty="0" smtClean="0"/>
          </a:p>
          <a:p>
            <a:endParaRPr lang="fr-FR" sz="1800" dirty="0" smtClean="0"/>
          </a:p>
          <a:p>
            <a:endParaRPr lang="en-US" sz="18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Bibliography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5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562100"/>
            <a:ext cx="1862684" cy="57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234430" y="1484784"/>
            <a:ext cx="8658050" cy="4608512"/>
          </a:xfrm>
        </p:spPr>
        <p:txBody>
          <a:bodyPr>
            <a:noAutofit/>
          </a:bodyPr>
          <a:lstStyle/>
          <a:p>
            <a:pPr marL="277813" indent="-277813" defTabSz="449263">
              <a:spcBef>
                <a:spcPts val="1550"/>
              </a:spcBef>
              <a:buClr>
                <a:srgbClr val="00B050"/>
              </a:buClr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 smtClean="0"/>
              <a:t>ORFEO: O</a:t>
            </a:r>
            <a:r>
              <a:rPr lang="en-US" b="1" dirty="0" smtClean="0"/>
              <a:t>ptical and </a:t>
            </a:r>
            <a:r>
              <a:rPr lang="en-US" dirty="0" smtClean="0"/>
              <a:t>R</a:t>
            </a:r>
            <a:r>
              <a:rPr lang="en-US" b="1" dirty="0" smtClean="0"/>
              <a:t>adar </a:t>
            </a:r>
            <a:r>
              <a:rPr lang="en-US" dirty="0" smtClean="0"/>
              <a:t>F</a:t>
            </a:r>
            <a:r>
              <a:rPr lang="en-US" b="1" dirty="0" smtClean="0"/>
              <a:t>ederated </a:t>
            </a:r>
            <a:r>
              <a:rPr lang="en-US" dirty="0" smtClean="0"/>
              <a:t>E</a:t>
            </a:r>
            <a:r>
              <a:rPr lang="en-US" b="1" dirty="0" smtClean="0"/>
              <a:t>arth </a:t>
            </a:r>
            <a:r>
              <a:rPr lang="en-US" dirty="0" smtClean="0"/>
              <a:t>O</a:t>
            </a:r>
            <a:r>
              <a:rPr lang="en-US" b="1" dirty="0" smtClean="0"/>
              <a:t>bservation</a:t>
            </a:r>
            <a:r>
              <a:rPr lang="en-US" dirty="0" smtClean="0"/>
              <a:t>:</a:t>
            </a:r>
          </a:p>
          <a:p>
            <a:pPr marL="719138" lvl="1" indent="-250825" defTabSz="449263">
              <a:spcBef>
                <a:spcPts val="750"/>
              </a:spcBef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b="1" dirty="0" smtClean="0"/>
              <a:t>Dual Earth observation satellite system:</a:t>
            </a:r>
          </a:p>
          <a:p>
            <a:pPr marL="468313" lvl="1" indent="0" defTabSz="449263">
              <a:spcBef>
                <a:spcPts val="750"/>
              </a:spcBef>
              <a:buClr>
                <a:srgbClr val="00B050"/>
              </a:buClr>
              <a:buNone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b="1" dirty="0" smtClean="0"/>
              <a:t>Optic :</a:t>
            </a:r>
            <a:r>
              <a:rPr lang="en-US" sz="1600" dirty="0" smtClean="0"/>
              <a:t> CNES, </a:t>
            </a:r>
            <a:r>
              <a:rPr lang="en-US" sz="1600" dirty="0"/>
              <a:t>France (</a:t>
            </a:r>
            <a:r>
              <a:rPr lang="en-US" sz="1600" dirty="0" smtClean="0"/>
              <a:t>Pléiades) / </a:t>
            </a:r>
            <a:r>
              <a:rPr lang="en-US" sz="1600" b="1" dirty="0" smtClean="0"/>
              <a:t>Radar :</a:t>
            </a:r>
            <a:r>
              <a:rPr lang="en-US" sz="1600" dirty="0" smtClean="0"/>
              <a:t> ASI, Italy (Cosmo-</a:t>
            </a:r>
            <a:r>
              <a:rPr lang="en-US" sz="1600" dirty="0" err="1" smtClean="0"/>
              <a:t>Skymed</a:t>
            </a:r>
            <a:r>
              <a:rPr lang="en-US" sz="1600" dirty="0" smtClean="0"/>
              <a:t>)</a:t>
            </a:r>
          </a:p>
          <a:p>
            <a:pPr marL="277813" indent="-277813" defTabSz="449263">
              <a:spcBef>
                <a:spcPts val="1550"/>
              </a:spcBef>
              <a:buClr>
                <a:srgbClr val="00B050"/>
              </a:buClr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 smtClean="0"/>
              <a:t>ORFEO Accompaniment Program [1]: </a:t>
            </a:r>
          </a:p>
          <a:p>
            <a:pPr marL="719138" lvl="1" indent="-250825" defTabSz="449263">
              <a:lnSpc>
                <a:spcPct val="80000"/>
              </a:lnSpc>
              <a:spcBef>
                <a:spcPts val="875"/>
              </a:spcBef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Goals : make easier the </a:t>
            </a:r>
            <a:r>
              <a:rPr lang="en-US" sz="1600" b="1" i="1" dirty="0" smtClean="0"/>
              <a:t>development of new algorithms</a:t>
            </a:r>
            <a:r>
              <a:rPr lang="en-US" sz="1600" dirty="0" smtClean="0"/>
              <a:t>, their validation and capitalization, fill the gap between </a:t>
            </a:r>
            <a:r>
              <a:rPr lang="en-US" sz="1600" b="1" i="1" dirty="0" smtClean="0"/>
              <a:t>researchers</a:t>
            </a:r>
            <a:r>
              <a:rPr lang="en-US" sz="1600" dirty="0" smtClean="0"/>
              <a:t> and </a:t>
            </a:r>
            <a:r>
              <a:rPr lang="en-US" sz="1600" b="1" i="1" dirty="0" smtClean="0"/>
              <a:t>ORFEO users</a:t>
            </a:r>
            <a:r>
              <a:rPr lang="en-US" sz="1600" dirty="0" smtClean="0"/>
              <a:t>.</a:t>
            </a:r>
          </a:p>
          <a:p>
            <a:pPr marL="719138" lvl="1" indent="-250825" defTabSz="449263">
              <a:lnSpc>
                <a:spcPct val="80000"/>
              </a:lnSpc>
              <a:spcBef>
                <a:spcPts val="750"/>
              </a:spcBef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b="1" dirty="0" smtClean="0"/>
              <a:t>Thematic part: </a:t>
            </a:r>
            <a:r>
              <a:rPr lang="en-US" sz="1600" dirty="0" smtClean="0"/>
              <a:t>User’s needs (extracted information) / Product definition / Validation.</a:t>
            </a:r>
          </a:p>
          <a:p>
            <a:pPr marL="719138" lvl="1" indent="-250825" defTabSz="449263">
              <a:lnSpc>
                <a:spcPct val="80000"/>
              </a:lnSpc>
              <a:spcBef>
                <a:spcPts val="750"/>
              </a:spcBef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b="1" dirty="0" smtClean="0"/>
              <a:t>Methodological part</a:t>
            </a:r>
            <a:r>
              <a:rPr lang="en-US" sz="1600" dirty="0" smtClean="0"/>
              <a:t> : Coordination of research activities in Image Processing </a:t>
            </a:r>
          </a:p>
          <a:p>
            <a:pPr marL="468313" lvl="1" indent="0" algn="ctr" defTabSz="449263">
              <a:lnSpc>
                <a:spcPct val="80000"/>
              </a:lnSpc>
              <a:spcBef>
                <a:spcPts val="750"/>
              </a:spcBef>
              <a:buClr>
                <a:srgbClr val="00B050"/>
              </a:buClr>
              <a:buNone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b="1" u="sng" dirty="0" smtClean="0"/>
              <a:t>Solution</a:t>
            </a:r>
            <a:r>
              <a:rPr lang="en-US" sz="1600" b="1" dirty="0" smtClean="0"/>
              <a:t>: A </a:t>
            </a:r>
            <a:r>
              <a:rPr lang="en-GB" sz="1600" b="1" dirty="0" smtClean="0"/>
              <a:t>Generic </a:t>
            </a:r>
            <a:r>
              <a:rPr lang="en-GB" sz="1600" b="1" dirty="0"/>
              <a:t>Image Processing </a:t>
            </a:r>
            <a:r>
              <a:rPr lang="en-GB" sz="1600" b="1" dirty="0" smtClean="0"/>
              <a:t>Toolbox</a:t>
            </a:r>
            <a:endParaRPr lang="en-US" sz="1600" b="1" dirty="0" smtClean="0"/>
          </a:p>
          <a:p>
            <a:pPr marL="277813" indent="-277813" defTabSz="449263">
              <a:lnSpc>
                <a:spcPct val="80000"/>
              </a:lnSpc>
              <a:spcBef>
                <a:spcPts val="1550"/>
              </a:spcBef>
              <a:buClr>
                <a:srgbClr val="00B050"/>
              </a:buClr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 smtClean="0"/>
              <a:t>Orfeo </a:t>
            </a:r>
            <a:r>
              <a:rPr lang="en-US" dirty="0" err="1" smtClean="0"/>
              <a:t>ToolBox</a:t>
            </a:r>
            <a:r>
              <a:rPr lang="en-US" dirty="0" smtClean="0"/>
              <a:t> (OTB) [2]:</a:t>
            </a:r>
          </a:p>
          <a:p>
            <a:pPr marL="719138" lvl="1" indent="-250825" defTabSz="449263">
              <a:lnSpc>
                <a:spcPct val="80000"/>
              </a:lnSpc>
              <a:spcBef>
                <a:spcPts val="875"/>
              </a:spcBef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Designed to prepare, support and promote the use of remote sensing images</a:t>
            </a:r>
          </a:p>
          <a:p>
            <a:pPr marL="719138" lvl="1" indent="-250825" defTabSz="449263">
              <a:lnSpc>
                <a:spcPct val="80000"/>
              </a:lnSpc>
              <a:spcBef>
                <a:spcPts val="875"/>
              </a:spcBef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Make the development of new algorithms and their validation easier</a:t>
            </a:r>
          </a:p>
          <a:p>
            <a:pPr marL="719138" lvl="1" indent="-250825" defTabSz="449263">
              <a:lnSpc>
                <a:spcPct val="80000"/>
              </a:lnSpc>
              <a:spcBef>
                <a:spcPts val="875"/>
              </a:spcBef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Open source software for image processing labs, users and the industry</a:t>
            </a:r>
          </a:p>
          <a:p>
            <a:pPr marL="468313" lvl="1" indent="0" algn="ctr" defTabSz="449263">
              <a:lnSpc>
                <a:spcPct val="80000"/>
              </a:lnSpc>
              <a:spcBef>
                <a:spcPts val="875"/>
              </a:spcBef>
              <a:buClr>
                <a:srgbClr val="0099CC"/>
              </a:buClr>
              <a:buNone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b="1" dirty="0" smtClean="0">
                <a:solidFill>
                  <a:srgbClr val="CCCCFF"/>
                </a:solidFill>
                <a:hlinkClick r:id="rId3"/>
              </a:rPr>
              <a:t>www.orfeo-toolbox.org</a:t>
            </a:r>
            <a:r>
              <a:rPr lang="en-US" b="1" dirty="0" smtClean="0"/>
              <a:t> </a:t>
            </a:r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Orfeo ToolBox - Context</a:t>
            </a:r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130" y="2204864"/>
            <a:ext cx="11430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1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234430" y="1412776"/>
            <a:ext cx="8658050" cy="4608512"/>
          </a:xfrm>
        </p:spPr>
        <p:txBody>
          <a:bodyPr>
            <a:noAutofit/>
          </a:bodyPr>
          <a:lstStyle/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 smtClean="0"/>
              <a:t>2006 – Everything begins:</a:t>
            </a:r>
          </a:p>
          <a:p>
            <a:pPr marL="719138" lvl="1" indent="-250825" defTabSz="449263" fontAlgn="base">
              <a:lnSpc>
                <a:spcPct val="80000"/>
              </a:lnSpc>
              <a:spcBef>
                <a:spcPts val="875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Started in 2006 by CNES (French Space Agency), funding </a:t>
            </a:r>
            <a:r>
              <a:rPr lang="en-US" sz="1600" b="1" dirty="0" smtClean="0"/>
              <a:t>several full-time developers (</a:t>
            </a:r>
            <a:r>
              <a:rPr lang="en-US" sz="1600" dirty="0" smtClean="0"/>
              <a:t>CSSI) </a:t>
            </a:r>
          </a:p>
          <a:p>
            <a:pPr marL="719138" lvl="1" indent="-250825" defTabSz="449263" fontAlgn="base">
              <a:lnSpc>
                <a:spcPct val="80000"/>
              </a:lnSpc>
              <a:spcBef>
                <a:spcPts val="875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Targeted high resolution images and some applications to other sensors</a:t>
            </a:r>
          </a:p>
          <a:p>
            <a:pPr marL="277813" lvl="1" indent="-277813" defTabSz="449263" fontAlgn="base">
              <a:lnSpc>
                <a:spcPct val="80000"/>
              </a:lnSpc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2000" dirty="0"/>
              <a:t>2009 – </a:t>
            </a:r>
            <a:r>
              <a:rPr lang="en-US" sz="2000" dirty="0" smtClean="0"/>
              <a:t>Monteverdi: </a:t>
            </a:r>
            <a:r>
              <a:rPr lang="en-US" sz="2000" dirty="0"/>
              <a:t>the front end of OTB</a:t>
            </a:r>
          </a:p>
          <a:p>
            <a:pPr marL="719138" lvl="1" indent="-250825" defTabSz="449263" fontAlgn="base">
              <a:lnSpc>
                <a:spcPct val="80000"/>
              </a:lnSpc>
              <a:spcBef>
                <a:spcPts val="875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>
                <a:solidFill>
                  <a:prstClr val="black"/>
                </a:solidFill>
              </a:rPr>
              <a:t>from research to </a:t>
            </a:r>
            <a:r>
              <a:rPr lang="en-US" sz="1600" dirty="0" smtClean="0">
                <a:solidFill>
                  <a:prstClr val="black"/>
                </a:solidFill>
              </a:rPr>
              <a:t>end users use </a:t>
            </a:r>
            <a:r>
              <a:rPr lang="en-US" sz="1600" dirty="0" smtClean="0">
                <a:solidFill>
                  <a:prstClr val="black"/>
                </a:solidFill>
              </a:rPr>
              <a:t>case</a:t>
            </a:r>
          </a:p>
          <a:p>
            <a:pPr marL="719138" lvl="1" indent="-250825" defTabSz="449263" fontAlgn="base">
              <a:lnSpc>
                <a:spcPct val="80000"/>
              </a:lnSpc>
              <a:spcBef>
                <a:spcPts val="875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>
                <a:solidFill>
                  <a:prstClr val="black"/>
                </a:solidFill>
              </a:rPr>
              <a:t>Provide a capacity building tool</a:t>
            </a:r>
            <a:endParaRPr lang="en-US" sz="1600" dirty="0" smtClean="0"/>
          </a:p>
          <a:p>
            <a:pPr marL="277813" lvl="1" indent="-277813" defTabSz="449263" fontAlgn="base">
              <a:lnSpc>
                <a:spcPct val="80000"/>
              </a:lnSpc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2000" dirty="0"/>
              <a:t>2010 – </a:t>
            </a:r>
            <a:r>
              <a:rPr lang="en-US" sz="2000" dirty="0" err="1"/>
              <a:t>Venµs</a:t>
            </a:r>
            <a:r>
              <a:rPr lang="en-US" sz="2000" dirty="0"/>
              <a:t> L2/L3 processing chain: </a:t>
            </a:r>
          </a:p>
          <a:p>
            <a:pPr marL="719138" lvl="1" indent="-250825" defTabSz="449263" fontAlgn="base">
              <a:lnSpc>
                <a:spcPct val="80000"/>
              </a:lnSpc>
              <a:spcBef>
                <a:spcPts val="875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from research to operational use case</a:t>
            </a:r>
          </a:p>
          <a:p>
            <a:pPr marL="277813" lvl="1" indent="-277813" defTabSz="449263" fontAlgn="base">
              <a:lnSpc>
                <a:spcPct val="80000"/>
              </a:lnSpc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2000" dirty="0"/>
              <a:t>2011 – Moving towards user friendly applications</a:t>
            </a:r>
          </a:p>
          <a:p>
            <a:pPr marL="719138" lvl="1" indent="-250825" defTabSz="449263" fontAlgn="base">
              <a:lnSpc>
                <a:spcPct val="80000"/>
              </a:lnSpc>
              <a:spcBef>
                <a:spcPts val="875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>
                <a:solidFill>
                  <a:prstClr val="black"/>
                </a:solidFill>
              </a:rPr>
              <a:t>Offers the OTB power to end-uses (non programmers): cli and </a:t>
            </a:r>
            <a:r>
              <a:rPr lang="en-US" sz="1600" dirty="0" err="1" smtClean="0">
                <a:solidFill>
                  <a:prstClr val="black"/>
                </a:solidFill>
              </a:rPr>
              <a:t>gui</a:t>
            </a:r>
            <a:r>
              <a:rPr lang="en-US" sz="1600" dirty="0" smtClean="0">
                <a:solidFill>
                  <a:prstClr val="black"/>
                </a:solidFill>
              </a:rPr>
              <a:t> interface</a:t>
            </a:r>
          </a:p>
          <a:p>
            <a:pPr marL="719138" lvl="1" indent="-250825" defTabSz="449263" fontAlgn="base">
              <a:lnSpc>
                <a:spcPct val="80000"/>
              </a:lnSpc>
              <a:spcBef>
                <a:spcPts val="875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>
                <a:solidFill>
                  <a:prstClr val="black"/>
                </a:solidFill>
              </a:rPr>
              <a:t>Offers the possibility to access at OTB in external software/language: python, QGIS, …</a:t>
            </a:r>
            <a:endParaRPr lang="en-US" sz="1600" dirty="0" smtClean="0"/>
          </a:p>
          <a:p>
            <a:pPr marL="277813" lvl="1" indent="-277813" defTabSz="449263" fontAlgn="base">
              <a:lnSpc>
                <a:spcPct val="80000"/>
              </a:lnSpc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2000" dirty="0"/>
              <a:t>2013 – A new Monteverdi</a:t>
            </a:r>
          </a:p>
          <a:p>
            <a:pPr marL="719138" lvl="1" indent="-250825" defTabSz="449263" fontAlgn="base">
              <a:lnSpc>
                <a:spcPct val="80000"/>
              </a:lnSpc>
              <a:spcBef>
                <a:spcPts val="875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>
                <a:solidFill>
                  <a:prstClr val="black"/>
                </a:solidFill>
              </a:rPr>
              <a:t>New visualization framework</a:t>
            </a:r>
          </a:p>
          <a:p>
            <a:pPr marL="719138" lvl="1" indent="-250825" defTabSz="449263" fontAlgn="base">
              <a:lnSpc>
                <a:spcPct val="80000"/>
              </a:lnSpc>
              <a:spcBef>
                <a:spcPts val="875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>
                <a:solidFill>
                  <a:prstClr val="black"/>
                </a:solidFill>
              </a:rPr>
              <a:t>Strong interactions with OTB-applications framework</a:t>
            </a:r>
          </a:p>
          <a:p>
            <a:pPr marL="277813" lvl="1" indent="-277813" defTabSz="449263" fontAlgn="base">
              <a:lnSpc>
                <a:spcPct val="80000"/>
              </a:lnSpc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endParaRPr lang="en-US" sz="19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38124" y="908720"/>
            <a:ext cx="8654355" cy="504056"/>
          </a:xfrm>
        </p:spPr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sp>
        <p:nvSpPr>
          <p:cNvPr id="4" name="AutoShape 2" descr="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https://rtu-pleiades.kalimsat.eu/ids/mapshup-trunk/client/img/cs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53" y="2132856"/>
            <a:ext cx="1342170" cy="576064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124744"/>
            <a:ext cx="1862684" cy="57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863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107504" y="1484784"/>
            <a:ext cx="9036496" cy="4608512"/>
          </a:xfrm>
        </p:spPr>
        <p:txBody>
          <a:bodyPr>
            <a:noAutofit/>
          </a:bodyPr>
          <a:lstStyle/>
          <a:p>
            <a:pPr marL="277813" lvl="0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b="1" dirty="0" smtClean="0"/>
              <a:t>Why choose open source?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To encourage end-users (methodological part) and industry (spatial, GIS) to use the available </a:t>
            </a:r>
            <a:r>
              <a:rPr lang="en-US" sz="1600" dirty="0" smtClean="0"/>
              <a:t>code</a:t>
            </a:r>
            <a:endParaRPr lang="en-US" sz="1600" dirty="0" smtClean="0"/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To capitalize the methodological know how : </a:t>
            </a:r>
            <a:r>
              <a:rPr lang="en-US" sz="1600" i="1" dirty="0" smtClean="0"/>
              <a:t>Open research/science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To use an incremental approach to benefit from the results of the methodological research. 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b="1" dirty="0" smtClean="0"/>
              <a:t>Promotes interoperability and best data support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Standard respects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Based on open file formats</a:t>
            </a:r>
          </a:p>
          <a:p>
            <a:pPr marL="277813" lvl="0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/>
              <a:t>Increase security and </a:t>
            </a:r>
            <a:r>
              <a:rPr lang="en-US" dirty="0" smtClean="0"/>
              <a:t>reliability: </a:t>
            </a:r>
            <a:r>
              <a:rPr lang="en-US" dirty="0"/>
              <a:t>code access, strong community</a:t>
            </a:r>
          </a:p>
          <a:p>
            <a:pPr marL="277813" lvl="0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/>
              <a:t>Implementation of </a:t>
            </a:r>
            <a:r>
              <a:rPr lang="en-US" b="1" dirty="0"/>
              <a:t>popular and strongly used tools</a:t>
            </a:r>
          </a:p>
          <a:p>
            <a:pPr marL="277813" lvl="0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b="1" dirty="0"/>
              <a:t>Easy to test and adapt to your needs</a:t>
            </a:r>
          </a:p>
          <a:p>
            <a:pPr marL="277813" lvl="0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/>
              <a:t>Reduce development </a:t>
            </a:r>
            <a:r>
              <a:rPr lang="en-US" dirty="0" smtClean="0"/>
              <a:t>costs by </a:t>
            </a:r>
            <a:r>
              <a:rPr lang="en-US" b="1" dirty="0" smtClean="0"/>
              <a:t>re-use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38124" y="908720"/>
            <a:ext cx="8654355" cy="504056"/>
          </a:xfrm>
        </p:spPr>
        <p:txBody>
          <a:bodyPr/>
          <a:lstStyle/>
          <a:p>
            <a:r>
              <a:rPr lang="fr-FR" dirty="0" smtClean="0"/>
              <a:t>Orfeo </a:t>
            </a:r>
            <a:r>
              <a:rPr lang="fr-FR" dirty="0" err="1" smtClean="0"/>
              <a:t>ToolBox</a:t>
            </a:r>
            <a:r>
              <a:rPr lang="fr-FR" dirty="0" smtClean="0"/>
              <a:t> – A Free and Open Source Software (1/2)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3"/>
          </p:nvPr>
        </p:nvSpPr>
        <p:spPr>
          <a:xfrm>
            <a:off x="234430" y="1484784"/>
            <a:ext cx="8658050" cy="4608512"/>
          </a:xfrm>
        </p:spPr>
        <p:txBody>
          <a:bodyPr>
            <a:noAutofit/>
          </a:bodyPr>
          <a:lstStyle/>
          <a:p>
            <a:pPr algn="ctr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2400" b="1" dirty="0" smtClean="0">
                <a:solidFill>
                  <a:srgbClr val="00B050"/>
                </a:solidFill>
              </a:rPr>
              <a:t>OTB license = CeCILL v3 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dirty="0" smtClean="0"/>
              <a:t>License created by CEA, CNES and INRIA, recognized by FSF</a:t>
            </a:r>
          </a:p>
          <a:p>
            <a:pPr marL="277813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b="1" dirty="0" smtClean="0"/>
              <a:t>Similar and compatible with GNU GPL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Software with static or dynamic link to OTB must have a CeCILL license (or GNU GPL)</a:t>
            </a:r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2000" dirty="0" smtClean="0"/>
              <a:t>No specific duty to the original authors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No need to make your sources public if you don't distribute the software publicly</a:t>
            </a:r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2000" dirty="0" smtClean="0"/>
              <a:t>License related duty applies if the OTB-based application is diffused outside your organization. You have to: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Copyright respect : indicate which part is modified, indicate license is CeCILL</a:t>
            </a:r>
          </a:p>
          <a:p>
            <a:pPr marL="719138" lvl="1" indent="-250825" defTabSz="449263" fontAlgn="base">
              <a:spcBef>
                <a:spcPts val="7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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1600" dirty="0" smtClean="0"/>
              <a:t>Keep available the source code for users (who received the piece of software), and only for users</a:t>
            </a:r>
          </a:p>
          <a:p>
            <a:pPr marL="277813" lvl="1" indent="-277813" defTabSz="449263" fontAlgn="base">
              <a:spcBef>
                <a:spcPts val="1550"/>
              </a:spcBef>
              <a:spcAft>
                <a:spcPct val="0"/>
              </a:spcAft>
              <a:buClr>
                <a:srgbClr val="00B050"/>
              </a:buClr>
              <a:buSzPct val="100000"/>
              <a:buFont typeface="Wingdings" pitchFamily="2" charset="2"/>
              <a:buChar char=""/>
              <a:tabLst>
                <a:tab pos="277813" algn="l"/>
                <a:tab pos="382588" algn="l"/>
                <a:tab pos="831850" algn="l"/>
                <a:tab pos="1281113" algn="l"/>
                <a:tab pos="1730375" algn="l"/>
                <a:tab pos="2179638" algn="l"/>
                <a:tab pos="2628900" algn="l"/>
                <a:tab pos="3078163" algn="l"/>
                <a:tab pos="3527425" algn="l"/>
                <a:tab pos="3976688" algn="l"/>
                <a:tab pos="4425950" algn="l"/>
                <a:tab pos="4875213" algn="l"/>
                <a:tab pos="5324475" algn="l"/>
                <a:tab pos="5773738" algn="l"/>
                <a:tab pos="6223000" algn="l"/>
                <a:tab pos="6672263" algn="l"/>
                <a:tab pos="7121525" algn="l"/>
                <a:tab pos="7570788" algn="l"/>
                <a:tab pos="8020050" algn="l"/>
                <a:tab pos="8469313" algn="l"/>
                <a:tab pos="8918575" algn="l"/>
                <a:tab pos="9410700" algn="l"/>
              </a:tabLst>
            </a:pPr>
            <a:r>
              <a:rPr lang="en-US" sz="2000" dirty="0" smtClean="0"/>
              <a:t>No “license contamination“ of pre-existing software</a:t>
            </a:r>
            <a:endParaRPr lang="en-US" sz="2000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38124" y="908720"/>
            <a:ext cx="8654355" cy="504056"/>
          </a:xfrm>
        </p:spPr>
        <p:txBody>
          <a:bodyPr/>
          <a:lstStyle/>
          <a:p>
            <a:r>
              <a:rPr lang="fr-FR" dirty="0"/>
              <a:t>Orfeo </a:t>
            </a:r>
            <a:r>
              <a:rPr lang="fr-FR" dirty="0" err="1"/>
              <a:t>ToolBox</a:t>
            </a:r>
            <a:r>
              <a:rPr lang="fr-FR" dirty="0"/>
              <a:t> – A Free and Open Source </a:t>
            </a:r>
            <a:r>
              <a:rPr lang="fr-FR" dirty="0" smtClean="0"/>
              <a:t>Software (2/2)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6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38124" y="990252"/>
            <a:ext cx="8654355" cy="710555"/>
          </a:xfrm>
        </p:spPr>
        <p:txBody>
          <a:bodyPr>
            <a:noAutofit/>
          </a:bodyPr>
          <a:lstStyle/>
          <a:p>
            <a:r>
              <a:rPr lang="en-GB" dirty="0" smtClean="0"/>
              <a:t>Orfeo </a:t>
            </a:r>
            <a:r>
              <a:rPr lang="en-GB" dirty="0" err="1" smtClean="0"/>
              <a:t>ToolBox</a:t>
            </a:r>
            <a:r>
              <a:rPr lang="en-GB" dirty="0" smtClean="0"/>
              <a:t> 2013 – An useful open </a:t>
            </a:r>
            <a:r>
              <a:rPr lang="en-GB" dirty="0"/>
              <a:t>source image processing </a:t>
            </a:r>
            <a:r>
              <a:rPr lang="en-GB" dirty="0" smtClean="0"/>
              <a:t>tool  used </a:t>
            </a:r>
            <a:r>
              <a:rPr lang="en-GB" dirty="0"/>
              <a:t>by large </a:t>
            </a:r>
            <a:r>
              <a:rPr lang="en-GB" dirty="0" smtClean="0"/>
              <a:t>community</a:t>
            </a:r>
            <a:endParaRPr lang="en-US" dirty="0"/>
          </a:p>
        </p:txBody>
      </p:sp>
      <p:pic>
        <p:nvPicPr>
          <p:cNvPr id="4" name="Picture 7" descr="D:\rruiloba\Mes documents\Téléchargements\otbinthewor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65" y="2276872"/>
            <a:ext cx="7794625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12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>
          <a:xfrm>
            <a:off x="251520" y="3212976"/>
            <a:ext cx="8658050" cy="648072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 smtClean="0"/>
              <a:t>OTB WHAT IS IT ?</a:t>
            </a:r>
          </a:p>
          <a:p>
            <a:pPr algn="ctr"/>
            <a:r>
              <a:rPr lang="en-GB" sz="2800" i="1" dirty="0" smtClean="0"/>
              <a:t>It is not a black box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5489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2293</Words>
  <Application>Microsoft Office PowerPoint</Application>
  <PresentationFormat>Affichage à l'écran (4:3)</PresentationFormat>
  <Paragraphs>361</Paragraphs>
  <Slides>34</Slides>
  <Notes>1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6" baseType="lpstr">
      <vt:lpstr>Office Theme</vt:lpstr>
      <vt:lpstr>Photo Editor Photo</vt:lpstr>
      <vt:lpstr>ORFEO ToolBox “is not a black box”</vt:lpstr>
      <vt:lpstr>OUTLINE</vt:lpstr>
      <vt:lpstr>Présentation PowerPoint</vt:lpstr>
      <vt:lpstr>Orfeo ToolBox - Context</vt:lpstr>
      <vt:lpstr>A bit of History</vt:lpstr>
      <vt:lpstr>Orfeo ToolBox – A Free and Open Source Software (1/2)</vt:lpstr>
      <vt:lpstr>Orfeo ToolBox – A Free and Open Source Software (2/2)</vt:lpstr>
      <vt:lpstr>Orfeo ToolBox 2013 – An useful open source image processing tool  used by large community</vt:lpstr>
      <vt:lpstr>Présentation PowerPoint</vt:lpstr>
      <vt:lpstr>Orfeo ToolBox – An up to date C++ remote sensing library</vt:lpstr>
      <vt:lpstr>Orfeo ToolBox – Address various R&amp;D issues</vt:lpstr>
      <vt:lpstr>Orfeo ToolBox - Modularity</vt:lpstr>
      <vt:lpstr>Orfeo ToolBox – Design to support large files processing</vt:lpstr>
      <vt:lpstr>Orfeo ToolBox – A library based on standard tools</vt:lpstr>
      <vt:lpstr>Orfeo ToolBox – From standard tools to end-users</vt:lpstr>
      <vt:lpstr>Orfeo ToolBox &amp; Best practices: diffusion to external FOSS projects</vt:lpstr>
      <vt:lpstr>Orfeo ToolBox &amp; Best practices: Maintainability</vt:lpstr>
      <vt:lpstr>Orfeo ToolBox &amp; Best practices: source code and documentation</vt:lpstr>
      <vt:lpstr>Orfeo ToolBox &amp; best practices: strong interaction with users</vt:lpstr>
      <vt:lpstr>Orfeo ToolBox - OTB Applications framework</vt:lpstr>
      <vt:lpstr>Orfeo ToolBox - OTB Applications framework</vt:lpstr>
      <vt:lpstr>Orfeo ToolBox - OTB Applications framework</vt:lpstr>
      <vt:lpstr>Orfeo ToolBox - OTB Applications framework</vt:lpstr>
      <vt:lpstr>Orfeo ToolBox – Monteverdi: bringing OTB power to the end users</vt:lpstr>
      <vt:lpstr>Orfeo ToolBox – Monteverdi: bringing OTB power to the end users</vt:lpstr>
      <vt:lpstr>Orfeo ToolBox – Monteverdi: bringing OTB power to the end users</vt:lpstr>
      <vt:lpstr>Orfeo ToolBox – Monteverdi 2.0</vt:lpstr>
      <vt:lpstr>Présentation PowerPoint</vt:lpstr>
      <vt:lpstr>Orfeo ToolBox – Venµs L2/L3 processing chain</vt:lpstr>
      <vt:lpstr>Orfeo ToolBox - Sentinel-2 processing </vt:lpstr>
      <vt:lpstr>Orfeo ToolBox - Plateforme Aval Pleiades: OTB and Web Services</vt:lpstr>
      <vt:lpstr>Orfeo ToolBox – Various projects</vt:lpstr>
      <vt:lpstr>CONCLUSION</vt:lpstr>
      <vt:lpstr>Bibliography</vt:lpstr>
    </vt:vector>
  </TitlesOfParts>
  <Company>European Space Agency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Minchella</dc:creator>
  <cp:lastModifiedBy>Mickaël SAVINAUD</cp:lastModifiedBy>
  <cp:revision>195</cp:revision>
  <dcterms:created xsi:type="dcterms:W3CDTF">2013-04-16T12:48:03Z</dcterms:created>
  <dcterms:modified xsi:type="dcterms:W3CDTF">2013-06-04T11:09:07Z</dcterms:modified>
</cp:coreProperties>
</file>